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81" r:id="rId5"/>
    <p:sldId id="284" r:id="rId6"/>
    <p:sldId id="262" r:id="rId7"/>
    <p:sldId id="282" r:id="rId8"/>
    <p:sldId id="289" r:id="rId9"/>
    <p:sldId id="292" r:id="rId10"/>
    <p:sldId id="290" r:id="rId11"/>
    <p:sldId id="291" r:id="rId12"/>
    <p:sldId id="293" r:id="rId13"/>
    <p:sldId id="296" r:id="rId14"/>
    <p:sldId id="29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0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C1D0"/>
    <a:srgbClr val="76D6FF"/>
    <a:srgbClr val="74AFCF"/>
    <a:srgbClr val="6DA5C3"/>
    <a:srgbClr val="7DBBDE"/>
    <a:srgbClr val="7AB5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AD0FAE-75DB-4224-9583-9225B713A705}" vWet="2" dt="2021-07-22T14:25:58.342"/>
    <p1510:client id="{CB83C0B0-D9F0-4763-ACC0-D1034584A52C}" v="3847" dt="2021-07-22T17:58:43.3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57" autoAdjust="0"/>
  </p:normalViewPr>
  <p:slideViewPr>
    <p:cSldViewPr snapToGrid="0">
      <p:cViewPr varScale="1">
        <p:scale>
          <a:sx n="89" d="100"/>
          <a:sy n="89" d="100"/>
        </p:scale>
        <p:origin x="96" y="534"/>
      </p:cViewPr>
      <p:guideLst>
        <p:guide orient="horz" pos="2160"/>
        <p:guide pos="70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C52CD-CE5D-7445-9CDA-3E9CDCF085C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144DE-78D1-7B4E-809E-B46BD6ACDBD0}" type="datetimeFigureOut">
              <a:rPr lang="en-US" smtClean="0"/>
              <a:t>7/22/2021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4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61506-912D-5940-B182-DFC5657629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FD0EE2-EEEC-A048-98CA-5EC51ACB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94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lain D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362200"/>
            <a:ext cx="12192000" cy="25146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119981"/>
          </a:xfrm>
        </p:spPr>
        <p:txBody>
          <a:bodyPr anchor="ctr" anchorCtr="0">
            <a:normAutofit fontScale="90000"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</a:pPr>
            <a:r>
              <a:rPr lang="en-US"/>
              <a:t>Click to edit Master title style</a:t>
            </a:r>
            <a:endParaRPr lang="en-US" sz="280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3886200"/>
            <a:ext cx="10515600" cy="533400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Author’s Name -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6EDB48-3FC6-BD48-A3CF-BC8E7189ABC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5949280"/>
            <a:ext cx="5113784" cy="60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34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Dark Gri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4176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50D46E-99B3-4343-95D9-A9D0114936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199" y="6359513"/>
            <a:ext cx="2304256" cy="2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Pentagon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bg1"/>
                </a:solidFill>
                <a:latin typeface="Helvetica" pitchFamily="2" charset="0"/>
                <a:ea typeface="Source Sans Pro" charset="0"/>
                <a:cs typeface="Helvetica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838200" y="1828800"/>
            <a:ext cx="10515600" cy="4191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CC72EC-D105-8644-AA8C-F3EBAC8E9B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199" y="6359513"/>
            <a:ext cx="2304256" cy="2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Hex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838200" y="1828800"/>
            <a:ext cx="10515600" cy="41005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2C7889-6467-6642-97B8-C176C9B0E0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199" y="6359513"/>
            <a:ext cx="2304256" cy="2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4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idebar Righ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6546448" cy="1325563"/>
          </a:xfrm>
        </p:spPr>
        <p:txBody>
          <a:bodyPr/>
          <a:lstStyle/>
          <a:p>
            <a:r>
              <a:rPr lang="en-US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546448" cy="40764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1825625"/>
            <a:ext cx="3124200" cy="4076411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3141EB-1952-E248-B2D0-D4E9B4912C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7866" y="6355080"/>
            <a:ext cx="230458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Le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0309" y="2083443"/>
            <a:ext cx="2789500" cy="390066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81690" y="2083443"/>
            <a:ext cx="7600709" cy="39006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981690" y="365125"/>
            <a:ext cx="7600709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15031F-1418-984F-98DE-92126C2B7A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199" y="6359513"/>
            <a:ext cx="2304256" cy="2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, Blue Bar left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52864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24134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64114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DD8773-1566-E443-82FF-EEABB7454C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199" y="6359513"/>
            <a:ext cx="2304256" cy="2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900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, Curves D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37149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772ECA-E95E-E04F-9E2F-20211517CD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199" y="6359513"/>
            <a:ext cx="2304256" cy="2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, Curves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3714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CAA97D-501B-C142-B6E9-30FFE60BBB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7866" y="6355080"/>
            <a:ext cx="230458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94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, Gri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25FA44-F417-4F4C-8518-8D999D4EEE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7866" y="6355080"/>
            <a:ext cx="230458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ontent, Curv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4"/>
            <a:ext cx="10515600" cy="4194175"/>
          </a:xfr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E70739-0E99-7942-9DD7-9EA76253AA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7866" y="6355080"/>
            <a:ext cx="230458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Graphic D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362200"/>
            <a:ext cx="12192000" cy="25146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119981"/>
          </a:xfrm>
        </p:spPr>
        <p:txBody>
          <a:bodyPr anchor="ctr" anchorCtr="0">
            <a:normAutofit fontScale="90000"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</a:pPr>
            <a:r>
              <a:rPr lang="en-US"/>
              <a:t>Click to edit Master title style</a:t>
            </a:r>
            <a:endParaRPr lang="en-US" sz="280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3886200"/>
            <a:ext cx="10515600" cy="533400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Author’s Name -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498E80-E6F4-B04A-A0CF-8C28A7B445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5949280"/>
            <a:ext cx="5113784" cy="60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Pentagons ligh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5620473" cy="5676860"/>
          </a:xfr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6724892" y="365125"/>
            <a:ext cx="4628908" cy="5676860"/>
          </a:xfr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6CD60D-9492-AD45-9078-20EE575E95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7866" y="6355080"/>
            <a:ext cx="230458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, d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49091" cy="12174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662195"/>
            <a:ext cx="2438400" cy="442301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259582" y="1657427"/>
            <a:ext cx="2438400" cy="442301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3548891" y="1657426"/>
            <a:ext cx="2438400" cy="442301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8915400" y="1662193"/>
            <a:ext cx="2438400" cy="442301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5987291" y="365125"/>
            <a:ext cx="5366507" cy="1217613"/>
          </a:xfrm>
        </p:spPr>
        <p:txBody>
          <a:bodyPr anchor="ctr">
            <a:normAutofit/>
          </a:bodyPr>
          <a:lstStyle>
            <a:lvl1pPr marL="0" indent="0">
              <a:lnSpc>
                <a:spcPct val="125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research was supported by the Intramural Research Program of the NIH, National Library of Medicine.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8CFC447-0699-4A40-A394-00BF7709393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199" y="6359513"/>
            <a:ext cx="2304256" cy="274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,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49091" cy="121748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662195"/>
            <a:ext cx="2438400" cy="442301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259582" y="1657427"/>
            <a:ext cx="2438400" cy="442301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3548891" y="1657426"/>
            <a:ext cx="2438400" cy="442301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8915400" y="1662193"/>
            <a:ext cx="2438400" cy="442301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Name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028944" y="369080"/>
            <a:ext cx="5334000" cy="1217613"/>
          </a:xfrm>
        </p:spPr>
        <p:txBody>
          <a:bodyPr anchor="ctr">
            <a:normAutofit/>
          </a:bodyPr>
          <a:lstStyle>
            <a:lvl1pPr marL="0" indent="0">
              <a:lnSpc>
                <a:spcPct val="125000"/>
              </a:lnSpc>
              <a:buNone/>
              <a:defRPr sz="1600"/>
            </a:lvl1pPr>
          </a:lstStyle>
          <a:p>
            <a:pPr lvl="0"/>
            <a:r>
              <a:rPr lang="en-US"/>
              <a:t>This research was supported by the Intramural Research Program of the NIH, National Library of Medicine.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C447B7-0E01-6C47-B278-A30BA4A081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7866" y="6355080"/>
            <a:ext cx="2304589" cy="2743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Graphic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A69710-DFB9-8D47-965F-0D64BFA06657}"/>
              </a:ext>
            </a:extLst>
          </p:cNvPr>
          <p:cNvSpPr/>
          <p:nvPr userDrawn="1"/>
        </p:nvSpPr>
        <p:spPr>
          <a:xfrm>
            <a:off x="0" y="2213659"/>
            <a:ext cx="12192000" cy="2430683"/>
          </a:xfrm>
          <a:prstGeom prst="rect">
            <a:avLst/>
          </a:prstGeom>
          <a:solidFill>
            <a:schemeClr val="accent5"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119981"/>
          </a:xfrm>
        </p:spPr>
        <p:txBody>
          <a:bodyPr anchor="ctr" anchorCtr="0">
            <a:normAutofit fontScale="90000"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</a:pPr>
            <a:r>
              <a:rPr lang="en-US"/>
              <a:t>Click to edit Master title style</a:t>
            </a:r>
            <a:endParaRPr lang="en-US" sz="280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3886200"/>
            <a:ext cx="10515600" cy="533400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Author’s Name -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61DB35-2304-E440-9D37-0D162F21DF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5949280"/>
            <a:ext cx="5148072" cy="6127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ight with sh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5775337-1271-8347-B9CD-5488E4E0EC9C}"/>
              </a:ext>
            </a:extLst>
          </p:cNvPr>
          <p:cNvSpPr/>
          <p:nvPr userDrawn="1"/>
        </p:nvSpPr>
        <p:spPr>
          <a:xfrm>
            <a:off x="0" y="2213659"/>
            <a:ext cx="12192000" cy="2430683"/>
          </a:xfrm>
          <a:prstGeom prst="rect">
            <a:avLst/>
          </a:prstGeom>
          <a:solidFill>
            <a:schemeClr val="accent5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119981"/>
          </a:xfrm>
        </p:spPr>
        <p:txBody>
          <a:bodyPr anchor="ctr" anchorCtr="0">
            <a:normAutofit fontScale="90000"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</a:pPr>
            <a:r>
              <a:rPr lang="en-US"/>
              <a:t>Click to edit Master title style</a:t>
            </a:r>
            <a:endParaRPr lang="en-US" sz="280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3886200"/>
            <a:ext cx="10515600" cy="533400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Author’s Name -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A1DBAF-A03B-ED41-85CB-EA4C0EDF0C2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5949280"/>
            <a:ext cx="5146916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19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Plain D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838201" y="1886673"/>
            <a:ext cx="10515600" cy="40569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63704E-96E7-C245-B757-7A129D13F3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199" y="6359513"/>
            <a:ext cx="2304256" cy="274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Plain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838200" y="1828800"/>
            <a:ext cx="10515600" cy="419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EBA567-2CA1-9149-A4FA-3797D5217A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7866" y="6355080"/>
            <a:ext cx="2304589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2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Blue Ba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6DD8773-1566-E443-82FF-EEABB7454C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199" y="6359513"/>
            <a:ext cx="2304256" cy="27428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8002843-3CBC-294A-81CE-90BCFC768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E8E82735-A055-004A-984D-73E55416789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8200" y="1828800"/>
            <a:ext cx="10515600" cy="419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,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664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, Dar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061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65" r:id="rId3"/>
    <p:sldLayoutId id="2147483664" r:id="rId4"/>
    <p:sldLayoutId id="2147483655" r:id="rId5"/>
    <p:sldLayoutId id="2147483661" r:id="rId6"/>
    <p:sldLayoutId id="2147483656" r:id="rId7"/>
    <p:sldLayoutId id="2147483668" r:id="rId8"/>
    <p:sldLayoutId id="2147483669" r:id="rId9"/>
    <p:sldLayoutId id="2147483650" r:id="rId10"/>
    <p:sldLayoutId id="2147483654" r:id="rId11"/>
    <p:sldLayoutId id="2147483663" r:id="rId12"/>
    <p:sldLayoutId id="2147483652" r:id="rId13"/>
    <p:sldLayoutId id="2147483653" r:id="rId14"/>
    <p:sldLayoutId id="2147483670" r:id="rId15"/>
    <p:sldLayoutId id="2147483651" r:id="rId16"/>
    <p:sldLayoutId id="2147483662" r:id="rId17"/>
    <p:sldLayoutId id="2147483657" r:id="rId18"/>
    <p:sldLayoutId id="2147483658" r:id="rId19"/>
    <p:sldLayoutId id="2147483659" r:id="rId20"/>
    <p:sldLayoutId id="2147483666" r:id="rId21"/>
    <p:sldLayoutId id="2147483667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</p:titleStyle>
    <p:bodyStyle>
      <a:lvl1pPr marL="228600" indent="-228600" algn="l" defTabSz="914400" rtl="0" eaLnBrk="1" latinLnBrk="0" hangingPunct="1">
        <a:lnSpc>
          <a:spcPct val="125000"/>
        </a:lnSpc>
        <a:spcBef>
          <a:spcPts val="1000"/>
        </a:spcBef>
        <a:buFont typeface="Arial"/>
        <a:buChar char="•"/>
        <a:defRPr sz="3000" b="0" i="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marL="685800" indent="-228600" algn="l" defTabSz="914400" rtl="0" eaLnBrk="1" latinLnBrk="0" hangingPunct="1">
        <a:lnSpc>
          <a:spcPct val="125000"/>
        </a:lnSpc>
        <a:spcBef>
          <a:spcPts val="500"/>
        </a:spcBef>
        <a:buFont typeface="Arial"/>
        <a:buChar char="•"/>
        <a:defRPr sz="2800" b="0" i="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2pPr>
      <a:lvl3pPr marL="1143000" indent="-228600" algn="l" defTabSz="914400" rtl="0" eaLnBrk="1" latinLnBrk="0" hangingPunct="1">
        <a:lnSpc>
          <a:spcPct val="125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3pPr>
      <a:lvl4pPr marL="1600200" indent="-228600" algn="l" defTabSz="914400" rtl="0" eaLnBrk="1" latinLnBrk="0" hangingPunct="1">
        <a:lnSpc>
          <a:spcPct val="125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4pPr>
      <a:lvl5pPr marL="2057400" indent="-228600" algn="l" defTabSz="914400" rtl="0" eaLnBrk="1" latinLnBrk="0" hangingPunct="1">
        <a:lnSpc>
          <a:spcPct val="125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ncbi.nlm.nih.gov/datasets/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6DC64-FE55-7B4F-A3D9-AE5528BBB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8859"/>
            <a:ext cx="10515600" cy="1119981"/>
          </a:xfrm>
        </p:spPr>
        <p:txBody>
          <a:bodyPr>
            <a:normAutofit fontScale="90000"/>
          </a:bodyPr>
          <a:lstStyle/>
          <a:p>
            <a:r>
              <a:rPr lang="en-US" b="1">
                <a:latin typeface="Helvetica"/>
                <a:cs typeface="Helvetica"/>
              </a:rPr>
              <a:t>Easy access to NCBI data within Galaxy</a:t>
            </a:r>
            <a:r>
              <a:rPr lang="en-US">
                <a:latin typeface="Helvetica"/>
                <a:cs typeface="Helvetica"/>
              </a:rPr>
              <a:t> 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3F5B91-1237-B746-B277-D96E74564B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3418840"/>
            <a:ext cx="10515600" cy="5334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latin typeface="Helvetica"/>
                <a:cs typeface="Helvetica"/>
              </a:rPr>
              <a:t>Nuala O'Leary, Product Owner, NCBI Datasets</a:t>
            </a:r>
            <a:endParaRPr lang="en-US"/>
          </a:p>
          <a:p>
            <a:r>
              <a:rPr lang="en-US">
                <a:latin typeface="Helvetica"/>
                <a:cs typeface="Helvetica"/>
              </a:rPr>
              <a:t>Adam Stine – SRA Curator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77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of the SRA Aligned Read Format training session for GCC. ">
            <a:extLst>
              <a:ext uri="{FF2B5EF4-FFF2-40B4-BE49-F238E27FC236}">
                <a16:creationId xmlns:a16="http://schemas.microsoft.com/office/drawing/2014/main" id="{FE3B72BC-E3B5-42AB-B224-6B5F30427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4253" y="4868"/>
            <a:ext cx="7516905" cy="6792233"/>
          </a:xfrm>
          <a:prstGeom prst="rect">
            <a:avLst/>
          </a:prstGeom>
        </p:spPr>
      </p:pic>
      <p:sp>
        <p:nvSpPr>
          <p:cNvPr id="3" name="TextBox 2" descr="Instructions on where to find the GCC conference tutorial on cloud metadata and SRA Aligned Read Format.">
            <a:extLst>
              <a:ext uri="{FF2B5EF4-FFF2-40B4-BE49-F238E27FC236}">
                <a16:creationId xmlns:a16="http://schemas.microsoft.com/office/drawing/2014/main" id="{B646D3E1-31D1-42EA-A0E1-686EAB86AC3C}"/>
              </a:ext>
            </a:extLst>
          </p:cNvPr>
          <p:cNvSpPr txBox="1"/>
          <p:nvPr/>
        </p:nvSpPr>
        <p:spPr>
          <a:xfrm>
            <a:off x="242047" y="1317812"/>
            <a:ext cx="4177552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Helvetica"/>
              </a:rPr>
              <a:t>Find our Tutorial!</a:t>
            </a:r>
          </a:p>
          <a:p>
            <a:endParaRPr lang="en-US" sz="2400">
              <a:latin typeface="Helvetica"/>
              <a:cs typeface="Helvetica"/>
            </a:endParaRPr>
          </a:p>
          <a:p>
            <a:pPr marL="285750" indent="-285750">
              <a:buFont typeface="Arial"/>
              <a:buChar char="•"/>
            </a:pPr>
            <a:r>
              <a:rPr lang="en-US" sz="2400">
                <a:latin typeface="Helvetica"/>
                <a:cs typeface="Helvetica"/>
              </a:rPr>
              <a:t>Science Track</a:t>
            </a:r>
          </a:p>
          <a:p>
            <a:pPr marL="285750" indent="-285750">
              <a:buFont typeface="Arial"/>
              <a:buChar char="•"/>
            </a:pPr>
            <a:endParaRPr lang="en-US" sz="2400">
              <a:latin typeface="Helvetica"/>
              <a:cs typeface="Helvetica"/>
            </a:endParaRPr>
          </a:p>
          <a:p>
            <a:pPr marL="285750" indent="-285750">
              <a:buFont typeface="Arial"/>
              <a:buChar char="•"/>
            </a:pPr>
            <a:r>
              <a:rPr lang="en-US" sz="2400">
                <a:latin typeface="Helvetica"/>
                <a:cs typeface="Helvetica"/>
              </a:rPr>
              <a:t>Advanced NGS Analysis</a:t>
            </a:r>
          </a:p>
          <a:p>
            <a:pPr marL="285750" indent="-285750">
              <a:buFont typeface="Arial"/>
              <a:buChar char="•"/>
            </a:pPr>
            <a:endParaRPr lang="en-US" sz="2400">
              <a:latin typeface="Helvetica"/>
              <a:cs typeface="Helvetica"/>
            </a:endParaRPr>
          </a:p>
          <a:p>
            <a:pPr marL="285750" indent="-285750">
              <a:buFont typeface="Arial"/>
              <a:buChar char="•"/>
            </a:pPr>
            <a:r>
              <a:rPr lang="en-US" sz="2400">
                <a:latin typeface="Helvetica"/>
                <a:cs typeface="Helvetica"/>
              </a:rPr>
              <a:t>Please fill out the survey for NCBI at the end of the tutorial</a:t>
            </a: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163914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CB1E5-C585-4071-833B-B3785E56C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5A3BB3D-1A36-4115-B1A3-922843157D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3505" y="349876"/>
            <a:ext cx="5366507" cy="1217613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+mn-lt"/>
              </a:rPr>
              <a:t>This research was supported by the Intramural Research Program of the National Library of Medicine, National Institutes of Health.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85CDCF-142C-46F2-90A9-9FA5F16CF6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6508" y="1642657"/>
            <a:ext cx="4480169" cy="441324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>
                <a:latin typeface="Calibri"/>
                <a:cs typeface="Helvetica"/>
              </a:rPr>
              <a:t>We want your suggestions for future improvements!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sz="2400" dirty="0">
                <a:latin typeface="Calibri"/>
                <a:cs typeface="Helvetica"/>
              </a:rPr>
              <a:t>SRA</a:t>
            </a:r>
            <a:endParaRPr lang="en-US" sz="2400" dirty="0">
              <a:solidFill>
                <a:srgbClr val="92D050"/>
              </a:solidFill>
              <a:latin typeface="Calibri"/>
            </a:endParaRP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rgbClr val="92D050"/>
                </a:solidFill>
                <a:latin typeface="Calibri"/>
                <a:cs typeface="Helvetica"/>
              </a:rPr>
              <a:t>sra@ncbi.nlm.nih.gov</a:t>
            </a:r>
            <a:endParaRPr lang="en-US" sz="2400" dirty="0">
              <a:solidFill>
                <a:srgbClr val="92D05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2400" dirty="0">
                <a:latin typeface="Calibri"/>
                <a:cs typeface="Helvetica"/>
              </a:rPr>
              <a:t>NCBI Datasets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latin typeface="Calibri"/>
                <a:cs typeface="Helvetica"/>
              </a:rPr>
              <a:t>Nuala O'Leary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92D050"/>
                </a:solidFill>
                <a:latin typeface="Calibri"/>
                <a:cs typeface="Helvetica"/>
              </a:rPr>
              <a:t>olearyna@ncbi.nlm.nih.gov</a:t>
            </a:r>
            <a:endParaRPr lang="en-US" sz="2400" dirty="0">
              <a:solidFill>
                <a:srgbClr val="92D05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92D050"/>
                </a:solidFill>
                <a:latin typeface="Calibri"/>
                <a:cs typeface="Helvetica"/>
              </a:rPr>
              <a:t>info@ncbi.nlm.nih.gov</a:t>
            </a:r>
            <a:endParaRPr lang="en-US" sz="2400" dirty="0">
              <a:solidFill>
                <a:srgbClr val="92D05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C8C503-17C5-436F-9B36-78855E362D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3505" y="1637888"/>
            <a:ext cx="5095630" cy="442301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latin typeface="Calibri"/>
                <a:cs typeface="Helvetica"/>
              </a:rPr>
              <a:t>SRA Database Team </a:t>
            </a:r>
            <a:endParaRPr lang="en-US" dirty="0"/>
          </a:p>
          <a:p>
            <a:r>
              <a:rPr lang="en-US" sz="2400" dirty="0">
                <a:latin typeface="Calibri"/>
                <a:cs typeface="Helvetica"/>
              </a:rPr>
              <a:t>SRA Development Team </a:t>
            </a:r>
            <a:endParaRPr lang="en-US" dirty="0"/>
          </a:p>
          <a:p>
            <a:r>
              <a:rPr lang="en-US" sz="2400" dirty="0">
                <a:latin typeface="Calibri"/>
                <a:cs typeface="Helvetica"/>
              </a:rPr>
              <a:t>SRA Curation Team</a:t>
            </a:r>
            <a:endParaRPr lang="en-US" dirty="0"/>
          </a:p>
          <a:p>
            <a:r>
              <a:rPr lang="en-US" sz="2400" dirty="0">
                <a:latin typeface="Calibri"/>
                <a:cs typeface="Helvetica"/>
              </a:rPr>
              <a:t>Galaxy Team</a:t>
            </a:r>
          </a:p>
          <a:p>
            <a:r>
              <a:rPr lang="en-US" sz="2400" dirty="0">
                <a:latin typeface="Calibri"/>
                <a:cs typeface="Helvetica"/>
              </a:rPr>
              <a:t>Amazon Web Services</a:t>
            </a:r>
            <a:endParaRPr lang="en-US" sz="2400" dirty="0">
              <a:latin typeface="Calibri"/>
            </a:endParaRPr>
          </a:p>
          <a:p>
            <a:r>
              <a:rPr lang="en-US" sz="2400" dirty="0">
                <a:latin typeface="Calibri"/>
                <a:cs typeface="Helvetica"/>
              </a:rPr>
              <a:t>NCBI Datasets Team</a:t>
            </a:r>
            <a:endParaRPr lang="en-US" sz="2400" dirty="0">
              <a:latin typeface="Calibri"/>
            </a:endParaRPr>
          </a:p>
          <a:p>
            <a:r>
              <a:rPr lang="en-US" sz="2400" dirty="0">
                <a:latin typeface="Calibri"/>
                <a:cs typeface="Helvetica"/>
              </a:rPr>
              <a:t>STRIDES Program</a:t>
            </a:r>
            <a:endParaRPr lang="en-US" sz="2400" dirty="0">
              <a:latin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908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6108" y="192677"/>
            <a:ext cx="8446452" cy="908883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b="1" dirty="0">
                <a:latin typeface="Source Sans Pro"/>
                <a:ea typeface="Source Sans Pro"/>
                <a:cs typeface="Helvetica"/>
              </a:rPr>
              <a:t>Overview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E446F2-F4CF-4085-82BC-116EB3879DE5}"/>
              </a:ext>
            </a:extLst>
          </p:cNvPr>
          <p:cNvSpPr txBox="1"/>
          <p:nvPr/>
        </p:nvSpPr>
        <p:spPr>
          <a:xfrm>
            <a:off x="314960" y="1463040"/>
            <a:ext cx="8541855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>
                <a:cs typeface="Calibri"/>
              </a:rPr>
              <a:t>NCBI Datasets</a:t>
            </a:r>
          </a:p>
          <a:p>
            <a:pPr marL="914400" lvl="1" indent="-457200">
              <a:buFont typeface="Arial,Sans-Serif"/>
              <a:buChar char="•"/>
            </a:pPr>
            <a:r>
              <a:rPr lang="en-US" sz="3200" dirty="0">
                <a:ea typeface="+mn-lt"/>
                <a:cs typeface="+mn-lt"/>
              </a:rPr>
              <a:t>What is NCBI Datasets?</a:t>
            </a:r>
          </a:p>
          <a:p>
            <a:pPr marL="914400" lvl="1" indent="-457200">
              <a:buFont typeface="Arial,Sans-Serif"/>
              <a:buChar char="•"/>
            </a:pPr>
            <a:r>
              <a:rPr lang="en-US" sz="3200" dirty="0">
                <a:ea typeface="+mn-lt"/>
                <a:cs typeface="+mn-lt"/>
              </a:rPr>
              <a:t>Datasets-Galaxy partnership</a:t>
            </a:r>
            <a:endParaRPr lang="en-US" sz="3200" dirty="0">
              <a:cs typeface="Calibri"/>
            </a:endParaRPr>
          </a:p>
          <a:p>
            <a:r>
              <a:rPr lang="en-US" sz="3200" dirty="0">
                <a:cs typeface="Calibri"/>
              </a:rPr>
              <a:t>SRA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>
                <a:cs typeface="Calibri"/>
              </a:rPr>
              <a:t>Sequence Read Archive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>
                <a:cs typeface="Calibri"/>
              </a:rPr>
              <a:t>Growing sequence database (&gt;23 PB)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>
                <a:cs typeface="Calibri"/>
              </a:rPr>
              <a:t>New features and improvements</a:t>
            </a:r>
          </a:p>
        </p:txBody>
      </p:sp>
      <p:pic>
        <p:nvPicPr>
          <p:cNvPr id="4" name="Picture 3" descr="NCBI Logo">
            <a:extLst>
              <a:ext uri="{FF2B5EF4-FFF2-40B4-BE49-F238E27FC236}">
                <a16:creationId xmlns:a16="http://schemas.microsoft.com/office/drawing/2014/main" id="{CFAE42D7-0C76-4871-9383-F0875E80DF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4106" y="1010786"/>
            <a:ext cx="1109698" cy="1317898"/>
          </a:xfrm>
          <a:prstGeom prst="rect">
            <a:avLst/>
          </a:prstGeom>
        </p:spPr>
      </p:pic>
      <p:pic>
        <p:nvPicPr>
          <p:cNvPr id="5" name="Picture 7" descr="Road sign with the word partnership painted on it.">
            <a:extLst>
              <a:ext uri="{FF2B5EF4-FFF2-40B4-BE49-F238E27FC236}">
                <a16:creationId xmlns:a16="http://schemas.microsoft.com/office/drawing/2014/main" id="{1187157E-EFD4-4E7C-9E4E-E7640BDCA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5073" y="2485737"/>
            <a:ext cx="2352675" cy="1619250"/>
          </a:xfrm>
          <a:prstGeom prst="rect">
            <a:avLst/>
          </a:prstGeom>
        </p:spPr>
      </p:pic>
      <p:pic>
        <p:nvPicPr>
          <p:cNvPr id="6" name="Picture 6" descr="Galaxy Logo">
            <a:extLst>
              <a:ext uri="{FF2B5EF4-FFF2-40B4-BE49-F238E27FC236}">
                <a16:creationId xmlns:a16="http://schemas.microsoft.com/office/drawing/2014/main" id="{BD366508-5125-4A51-A875-AD31A87813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570" y="4666444"/>
            <a:ext cx="1724025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090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988" y="294640"/>
            <a:ext cx="5977572" cy="1051123"/>
          </a:xfrm>
        </p:spPr>
        <p:txBody>
          <a:bodyPr anchor="ctr" anchorCtr="0"/>
          <a:lstStyle/>
          <a:p>
            <a:r>
              <a:rPr lang="en-US" b="1" dirty="0">
                <a:latin typeface="Source Sans Pro"/>
                <a:ea typeface="Source Sans Pro"/>
                <a:cs typeface="Source Sans Pro" charset="0"/>
              </a:rPr>
              <a:t>NCBI Datasets</a:t>
            </a:r>
            <a:endParaRPr lang="en-US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grpSp>
        <p:nvGrpSpPr>
          <p:cNvPr id="8" name="Group 7" descr="Image of the NCBI Datasets home page.">
            <a:extLst>
              <a:ext uri="{FF2B5EF4-FFF2-40B4-BE49-F238E27FC236}">
                <a16:creationId xmlns:a16="http://schemas.microsoft.com/office/drawing/2014/main" id="{CFC2402E-F15A-4E9D-9F9C-EBF5131E4C0C}"/>
              </a:ext>
            </a:extLst>
          </p:cNvPr>
          <p:cNvGrpSpPr/>
          <p:nvPr/>
        </p:nvGrpSpPr>
        <p:grpSpPr>
          <a:xfrm>
            <a:off x="6329680" y="187960"/>
            <a:ext cx="5374640" cy="5455920"/>
            <a:chOff x="7101840" y="1051560"/>
            <a:chExt cx="4257040" cy="450088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561CB9B-F48C-42EA-B156-3B733884AEA9}"/>
                </a:ext>
              </a:extLst>
            </p:cNvPr>
            <p:cNvSpPr/>
            <p:nvPr/>
          </p:nvSpPr>
          <p:spPr>
            <a:xfrm>
              <a:off x="7101840" y="1051560"/>
              <a:ext cx="4257040" cy="4500880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CDE35291-21FD-4B36-AA6B-1ED71D4E9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1162784"/>
              <a:ext cx="4074160" cy="1464113"/>
            </a:xfrm>
            <a:prstGeom prst="rect">
              <a:avLst/>
            </a:prstGeom>
          </p:spPr>
        </p:pic>
        <p:pic>
          <p:nvPicPr>
            <p:cNvPr id="5" name="Picture 5">
              <a:extLst>
                <a:ext uri="{FF2B5EF4-FFF2-40B4-BE49-F238E27FC236}">
                  <a16:creationId xmlns:a16="http://schemas.microsoft.com/office/drawing/2014/main" id="{5F9F72EE-F901-4D8A-99DC-AFD454C20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3280" y="2634040"/>
              <a:ext cx="4074160" cy="1427360"/>
            </a:xfrm>
            <a:prstGeom prst="rect">
              <a:avLst/>
            </a:prstGeom>
          </p:spPr>
        </p:pic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2E957CDE-F716-408C-8319-4E231B31F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93280" y="4077424"/>
              <a:ext cx="4074160" cy="1426031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E6049CD-3B95-4798-97FA-20E97BCE955C}"/>
              </a:ext>
            </a:extLst>
          </p:cNvPr>
          <p:cNvSpPr txBox="1"/>
          <p:nvPr/>
        </p:nvSpPr>
        <p:spPr>
          <a:xfrm>
            <a:off x="112395" y="1351524"/>
            <a:ext cx="6281224" cy="34778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>
                <a:latin typeface="Helvetica"/>
                <a:cs typeface="Helvetica"/>
              </a:rPr>
              <a:t>New resource focused on creating user-friendly web and programmatic access to NCBI sequence data</a:t>
            </a:r>
            <a:r>
              <a:rPr lang="en-US" sz="2400" dirty="0">
                <a:latin typeface="Helvetica"/>
                <a:cs typeface="Helvetica"/>
              </a:rPr>
              <a:t> </a:t>
            </a:r>
            <a:br>
              <a:rPr lang="en-US" sz="2400" dirty="0">
                <a:latin typeface="Helvetica"/>
                <a:cs typeface="Helvetica"/>
              </a:rPr>
            </a:br>
            <a:endParaRPr lang="en-US" sz="2400" dirty="0">
              <a:latin typeface="Helvetica"/>
              <a:cs typeface="Helvetica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latin typeface="Helvetica"/>
                <a:cs typeface="Helvetica"/>
              </a:rPr>
              <a:t>Current scope includes </a:t>
            </a:r>
            <a:r>
              <a:rPr lang="en-US" sz="2800" b="1" dirty="0">
                <a:latin typeface="Helvetica"/>
                <a:cs typeface="Helvetica"/>
              </a:rPr>
              <a:t>Genomes</a:t>
            </a:r>
            <a:r>
              <a:rPr lang="en-US" sz="2800" dirty="0">
                <a:latin typeface="Helvetica"/>
                <a:cs typeface="Helvetica"/>
              </a:rPr>
              <a:t>, </a:t>
            </a:r>
            <a:r>
              <a:rPr lang="en-US" sz="2800" b="1" dirty="0">
                <a:latin typeface="Helvetica"/>
                <a:cs typeface="Helvetica"/>
              </a:rPr>
              <a:t>Genes</a:t>
            </a:r>
            <a:r>
              <a:rPr lang="en-US" sz="2800" dirty="0">
                <a:latin typeface="Helvetica"/>
                <a:cs typeface="Helvetica"/>
              </a:rPr>
              <a:t> and </a:t>
            </a:r>
            <a:r>
              <a:rPr lang="en-US" sz="2800" b="1" dirty="0">
                <a:latin typeface="Helvetica"/>
                <a:cs typeface="Helvetica"/>
              </a:rPr>
              <a:t>SARS-CoV-2</a:t>
            </a:r>
            <a:r>
              <a:rPr lang="en-US" sz="2800" dirty="0">
                <a:latin typeface="Helvetica"/>
                <a:cs typeface="Helvetica"/>
              </a:rPr>
              <a:t> datasets</a:t>
            </a:r>
          </a:p>
          <a:p>
            <a:pPr marL="457200" indent="-457200">
              <a:buFont typeface="Arial"/>
              <a:buChar char="•"/>
            </a:pPr>
            <a:endParaRPr lang="en-US" sz="2800" dirty="0">
              <a:latin typeface="Helvetica"/>
              <a:cs typeface="Helvetica"/>
            </a:endParaRPr>
          </a:p>
        </p:txBody>
      </p:sp>
      <p:pic>
        <p:nvPicPr>
          <p:cNvPr id="12" name="Picture 12" descr="Image of the viruses webpage.">
            <a:extLst>
              <a:ext uri="{FF2B5EF4-FFF2-40B4-BE49-F238E27FC236}">
                <a16:creationId xmlns:a16="http://schemas.microsoft.com/office/drawing/2014/main" id="{BFA38600-10D4-4EA6-A40E-42BD79CDB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7120" y="5049330"/>
            <a:ext cx="4592320" cy="1341499"/>
          </a:xfrm>
          <a:prstGeom prst="rect">
            <a:avLst/>
          </a:prstGeom>
          <a:ln>
            <a:solidFill>
              <a:srgbClr val="4472C4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68059C-A4AB-40B4-A17A-E19D57CE90B4}"/>
              </a:ext>
            </a:extLst>
          </p:cNvPr>
          <p:cNvSpPr txBox="1"/>
          <p:nvPr/>
        </p:nvSpPr>
        <p:spPr>
          <a:xfrm>
            <a:off x="751114" y="5184866"/>
            <a:ext cx="44602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hlinkClick r:id="rId6"/>
              </a:rPr>
              <a:t>www.ncbi.nlm.nih.gov/datasets/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091074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997" y="130991"/>
            <a:ext cx="11385594" cy="766643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b="1" dirty="0">
                <a:latin typeface="Source Sans Pro"/>
                <a:ea typeface="Source Sans Pro"/>
                <a:cs typeface="Source Sans Pro" charset="0"/>
              </a:rPr>
              <a:t>Easy search and retrieval of genome datasets</a:t>
            </a:r>
            <a:endParaRPr lang="en-US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CD31B8-CFE1-4CE7-AFD8-1B84948C1A8D}"/>
              </a:ext>
            </a:extLst>
          </p:cNvPr>
          <p:cNvSpPr txBox="1"/>
          <p:nvPr/>
        </p:nvSpPr>
        <p:spPr>
          <a:xfrm>
            <a:off x="170815" y="1395820"/>
            <a:ext cx="460248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Search NCBI by taxon</a:t>
            </a:r>
            <a:endParaRPr lang="en-US" sz="2400">
              <a:cs typeface="Calibri"/>
            </a:endParaRPr>
          </a:p>
        </p:txBody>
      </p:sp>
      <p:grpSp>
        <p:nvGrpSpPr>
          <p:cNvPr id="17" name="Group 16" descr="Image of the NCBI Datasets search page with Arabidopsis entered in the search.">
            <a:extLst>
              <a:ext uri="{FF2B5EF4-FFF2-40B4-BE49-F238E27FC236}">
                <a16:creationId xmlns:a16="http://schemas.microsoft.com/office/drawing/2014/main" id="{CCBC64F5-EE78-4C5D-9BAA-5603C42D00DE}"/>
              </a:ext>
            </a:extLst>
          </p:cNvPr>
          <p:cNvGrpSpPr/>
          <p:nvPr/>
        </p:nvGrpSpPr>
        <p:grpSpPr>
          <a:xfrm>
            <a:off x="634695" y="1915931"/>
            <a:ext cx="4316244" cy="1457666"/>
            <a:chOff x="765686" y="1749017"/>
            <a:chExt cx="4316244" cy="1457666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CDE35291-21FD-4B36-AA6B-1ED71D4E9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-125" r="44292" b="47426"/>
            <a:stretch/>
          </p:blipFill>
          <p:spPr>
            <a:xfrm>
              <a:off x="765686" y="1749017"/>
              <a:ext cx="4316244" cy="1457666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EAC2A28-3D70-4EEF-80F0-7263FFBAAF1C}"/>
                </a:ext>
              </a:extLst>
            </p:cNvPr>
            <p:cNvSpPr txBox="1"/>
            <p:nvPr/>
          </p:nvSpPr>
          <p:spPr>
            <a:xfrm>
              <a:off x="2435670" y="1824347"/>
              <a:ext cx="2614054" cy="318802"/>
            </a:xfrm>
            <a:prstGeom prst="rect">
              <a:avLst/>
            </a:prstGeom>
            <a:solidFill>
              <a:schemeClr val="bg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 b="1">
                  <a:solidFill>
                    <a:srgbClr val="00B050"/>
                  </a:solidFill>
                </a:rPr>
                <a:t>Arabidopsis</a:t>
              </a:r>
              <a:endParaRPr lang="en-US" sz="1600" b="1">
                <a:solidFill>
                  <a:srgbClr val="00B050"/>
                </a:solidFill>
                <a:cs typeface="Calibri"/>
              </a:endParaRPr>
            </a:p>
          </p:txBody>
        </p:sp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8DBB4314-75D3-4C88-A71E-1D49240BE829}"/>
                </a:ext>
              </a:extLst>
            </p:cNvPr>
            <p:cNvSpPr/>
            <p:nvPr/>
          </p:nvSpPr>
          <p:spPr>
            <a:xfrm rot="16200000">
              <a:off x="1880274" y="1685075"/>
              <a:ext cx="294640" cy="619760"/>
            </a:xfrm>
            <a:prstGeom prst="down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BB58799-CB5A-40A9-AA0E-8F92A562C4EE}"/>
              </a:ext>
            </a:extLst>
          </p:cNvPr>
          <p:cNvSpPr txBox="1"/>
          <p:nvPr/>
        </p:nvSpPr>
        <p:spPr>
          <a:xfrm>
            <a:off x="123643" y="3632109"/>
            <a:ext cx="39624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Select 'Browse Genomes'</a:t>
            </a:r>
            <a:endParaRPr lang="en-US" sz="2400">
              <a:cs typeface="Calibri"/>
            </a:endParaRPr>
          </a:p>
        </p:txBody>
      </p:sp>
      <p:pic>
        <p:nvPicPr>
          <p:cNvPr id="18" name="Picture 18" descr="A result card from the arabidopsis search.">
            <a:extLst>
              <a:ext uri="{FF2B5EF4-FFF2-40B4-BE49-F238E27FC236}">
                <a16:creationId xmlns:a16="http://schemas.microsoft.com/office/drawing/2014/main" id="{18DED27E-401D-4F99-8618-BCE31B89DF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586" t="16749" b="-493"/>
          <a:stretch/>
        </p:blipFill>
        <p:spPr>
          <a:xfrm>
            <a:off x="636134" y="4221117"/>
            <a:ext cx="4353518" cy="1735104"/>
          </a:xfrm>
          <a:prstGeom prst="rect">
            <a:avLst/>
          </a:prstGeom>
          <a:ln>
            <a:solidFill>
              <a:srgbClr val="4472C4"/>
            </a:solidFill>
          </a:ln>
        </p:spPr>
      </p:pic>
      <p:sp>
        <p:nvSpPr>
          <p:cNvPr id="11" name="Arrow: Down 10" descr="Arrow point at the browse genome button.">
            <a:extLst>
              <a:ext uri="{FF2B5EF4-FFF2-40B4-BE49-F238E27FC236}">
                <a16:creationId xmlns:a16="http://schemas.microsoft.com/office/drawing/2014/main" id="{34D84388-7720-4245-820F-2179F6AE4BD7}"/>
              </a:ext>
            </a:extLst>
          </p:cNvPr>
          <p:cNvSpPr/>
          <p:nvPr/>
        </p:nvSpPr>
        <p:spPr>
          <a:xfrm rot="16260000">
            <a:off x="133794" y="5311162"/>
            <a:ext cx="375920" cy="5080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522703-2D0F-4E09-8097-B5310E570332}"/>
              </a:ext>
            </a:extLst>
          </p:cNvPr>
          <p:cNvSpPr txBox="1"/>
          <p:nvPr/>
        </p:nvSpPr>
        <p:spPr>
          <a:xfrm>
            <a:off x="5955482" y="1437549"/>
            <a:ext cx="603286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Select and download data from the genome table</a:t>
            </a:r>
            <a:endParaRPr lang="en-US" sz="2400">
              <a:cs typeface="Calibri"/>
            </a:endParaRPr>
          </a:p>
        </p:txBody>
      </p:sp>
      <p:pic>
        <p:nvPicPr>
          <p:cNvPr id="12" name="Picture 16" descr="List of the available taxonomy results for the arabidopsis search.">
            <a:extLst>
              <a:ext uri="{FF2B5EF4-FFF2-40B4-BE49-F238E27FC236}">
                <a16:creationId xmlns:a16="http://schemas.microsoft.com/office/drawing/2014/main" id="{92CDBDB7-FCF3-44E5-B335-254C7F36C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2129" y="2586372"/>
            <a:ext cx="5313680" cy="3471963"/>
          </a:xfrm>
          <a:prstGeom prst="rect">
            <a:avLst/>
          </a:prstGeom>
          <a:ln>
            <a:solidFill>
              <a:srgbClr val="4472C4"/>
            </a:solidFill>
          </a:ln>
        </p:spPr>
      </p:pic>
      <p:sp>
        <p:nvSpPr>
          <p:cNvPr id="19" name="Arrow: Down 18" descr="Arrow pointing at the record for Arabidopsis thaliana entry in the taxonomy list.">
            <a:extLst>
              <a:ext uri="{FF2B5EF4-FFF2-40B4-BE49-F238E27FC236}">
                <a16:creationId xmlns:a16="http://schemas.microsoft.com/office/drawing/2014/main" id="{EF4A776B-6191-47D5-8414-5774540CB65F}"/>
              </a:ext>
            </a:extLst>
          </p:cNvPr>
          <p:cNvSpPr/>
          <p:nvPr/>
        </p:nvSpPr>
        <p:spPr>
          <a:xfrm rot="16260000">
            <a:off x="5196324" y="5274150"/>
            <a:ext cx="375920" cy="5080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Down 21" descr="Arrow pointing at the download options for Arabidopsis thaliana.">
            <a:extLst>
              <a:ext uri="{FF2B5EF4-FFF2-40B4-BE49-F238E27FC236}">
                <a16:creationId xmlns:a16="http://schemas.microsoft.com/office/drawing/2014/main" id="{DA4D7E6A-C512-47F7-A986-C2F022FF8013}"/>
              </a:ext>
            </a:extLst>
          </p:cNvPr>
          <p:cNvSpPr/>
          <p:nvPr/>
        </p:nvSpPr>
        <p:spPr>
          <a:xfrm>
            <a:off x="10740834" y="2964200"/>
            <a:ext cx="386080" cy="83312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1" descr="Image showing download options for the selected taxonomy.">
            <a:extLst>
              <a:ext uri="{FF2B5EF4-FFF2-40B4-BE49-F238E27FC236}">
                <a16:creationId xmlns:a16="http://schemas.microsoft.com/office/drawing/2014/main" id="{AE7676D2-357D-4B76-8F84-5FE039EBCC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43" t="2050" r="34793" b="47380"/>
          <a:stretch/>
        </p:blipFill>
        <p:spPr>
          <a:xfrm>
            <a:off x="9287329" y="3704406"/>
            <a:ext cx="2794978" cy="2255660"/>
          </a:xfrm>
          <a:prstGeom prst="rect">
            <a:avLst/>
          </a:prstGeom>
          <a:ln>
            <a:solidFill>
              <a:srgbClr val="4472C4"/>
            </a:solidFill>
          </a:ln>
        </p:spPr>
      </p:pic>
    </p:spTree>
    <p:extLst>
      <p:ext uri="{BB962C8B-B14F-4D97-AF65-F5344CB8AC3E}">
        <p14:creationId xmlns:p14="http://schemas.microsoft.com/office/powerpoint/2010/main" val="539864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308" y="91440"/>
            <a:ext cx="11088052" cy="1051123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b="1" dirty="0">
                <a:latin typeface="Source Sans Pro"/>
                <a:ea typeface="Source Sans Pro"/>
                <a:cs typeface="Source Sans Pro" charset="0"/>
              </a:rPr>
              <a:t>Connecting to Galaxy</a:t>
            </a:r>
            <a:endParaRPr lang="en-US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5" name="Picture 6" descr="Coming Soon logo.">
            <a:extLst>
              <a:ext uri="{FF2B5EF4-FFF2-40B4-BE49-F238E27FC236}">
                <a16:creationId xmlns:a16="http://schemas.microsoft.com/office/drawing/2014/main" id="{E637F12A-EDE5-4760-BCEF-B42C8A6905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5557" y="56906"/>
            <a:ext cx="2579810" cy="1341804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C398ADB-0986-4B48-9F8A-FBBEC98D4168}"/>
              </a:ext>
            </a:extLst>
          </p:cNvPr>
          <p:cNvSpPr/>
          <p:nvPr/>
        </p:nvSpPr>
        <p:spPr>
          <a:xfrm>
            <a:off x="516931" y="1216826"/>
            <a:ext cx="1784977" cy="36913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0000"/>
                </a:solidFill>
                <a:cs typeface="Calibri"/>
              </a:rPr>
              <a:t>Galaxy Community</a:t>
            </a:r>
            <a:endParaRPr lang="en-US" b="1">
              <a:solidFill>
                <a:srgbClr val="000000"/>
              </a:solidFill>
            </a:endParaRPr>
          </a:p>
        </p:txBody>
      </p:sp>
      <p:pic>
        <p:nvPicPr>
          <p:cNvPr id="3" name="Picture 4" descr="Image of multiple human silhouettes from a community.">
            <a:extLst>
              <a:ext uri="{FF2B5EF4-FFF2-40B4-BE49-F238E27FC236}">
                <a16:creationId xmlns:a16="http://schemas.microsoft.com/office/drawing/2014/main" id="{8A7E9D04-8488-4F51-A022-A588D5F8C5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074" y="1437786"/>
            <a:ext cx="1071929" cy="1051658"/>
          </a:xfrm>
          <a:prstGeom prst="rect">
            <a:avLst/>
          </a:prstGeom>
        </p:spPr>
      </p:pic>
      <p:sp>
        <p:nvSpPr>
          <p:cNvPr id="10" name="Arrow: Down 9" descr="Arrow point at the Galaxy Get Data tools list.">
            <a:extLst>
              <a:ext uri="{FF2B5EF4-FFF2-40B4-BE49-F238E27FC236}">
                <a16:creationId xmlns:a16="http://schemas.microsoft.com/office/drawing/2014/main" id="{A5412596-22C1-4EDA-AFCF-9AF7E6C8D083}"/>
              </a:ext>
            </a:extLst>
          </p:cNvPr>
          <p:cNvSpPr/>
          <p:nvPr/>
        </p:nvSpPr>
        <p:spPr>
          <a:xfrm rot="-60000">
            <a:off x="2591272" y="2635251"/>
            <a:ext cx="243515" cy="57257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A11D29-E354-435D-94F6-A2B4DD65CBF4}"/>
              </a:ext>
            </a:extLst>
          </p:cNvPr>
          <p:cNvSpPr txBox="1"/>
          <p:nvPr/>
        </p:nvSpPr>
        <p:spPr>
          <a:xfrm>
            <a:off x="64477" y="2457938"/>
            <a:ext cx="1883506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Get genome data from NCBI within Galaxy</a:t>
            </a:r>
          </a:p>
        </p:txBody>
      </p:sp>
      <p:grpSp>
        <p:nvGrpSpPr>
          <p:cNvPr id="22" name="Group 21" descr="Image of the Get Data tools on the Galaxy web interface.">
            <a:extLst>
              <a:ext uri="{FF2B5EF4-FFF2-40B4-BE49-F238E27FC236}">
                <a16:creationId xmlns:a16="http://schemas.microsoft.com/office/drawing/2014/main" id="{07278CBC-3B96-4D0B-92DF-F2B07BF56AAF}"/>
              </a:ext>
            </a:extLst>
          </p:cNvPr>
          <p:cNvGrpSpPr/>
          <p:nvPr/>
        </p:nvGrpSpPr>
        <p:grpSpPr>
          <a:xfrm>
            <a:off x="1382921" y="3373768"/>
            <a:ext cx="2929622" cy="2423907"/>
            <a:chOff x="3893613" y="3549615"/>
            <a:chExt cx="2929622" cy="2423907"/>
          </a:xfrm>
        </p:grpSpPr>
        <p:pic>
          <p:nvPicPr>
            <p:cNvPr id="12" name="Picture 12">
              <a:extLst>
                <a:ext uri="{FF2B5EF4-FFF2-40B4-BE49-F238E27FC236}">
                  <a16:creationId xmlns:a16="http://schemas.microsoft.com/office/drawing/2014/main" id="{1041D864-5F26-4F71-AE56-FC4BB1DF12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342" b="39715"/>
            <a:stretch/>
          </p:blipFill>
          <p:spPr>
            <a:xfrm>
              <a:off x="3893613" y="3549615"/>
              <a:ext cx="2929622" cy="2423907"/>
            </a:xfrm>
            <a:prstGeom prst="rect">
              <a:avLst/>
            </a:prstGeom>
            <a:ln>
              <a:solidFill>
                <a:srgbClr val="4472C4"/>
              </a:solidFill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AC446EB-21DD-41F3-8938-601D6CD05456}"/>
                </a:ext>
              </a:extLst>
            </p:cNvPr>
            <p:cNvSpPr txBox="1"/>
            <p:nvPr/>
          </p:nvSpPr>
          <p:spPr>
            <a:xfrm>
              <a:off x="3989266" y="4055556"/>
              <a:ext cx="2189841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/>
                <a:t>NCBI Datasets</a:t>
              </a:r>
              <a:endParaRPr lang="en-US" b="1">
                <a:cs typeface="Calibri"/>
              </a:endParaRPr>
            </a:p>
          </p:txBody>
        </p:sp>
      </p:grpSp>
      <p:sp>
        <p:nvSpPr>
          <p:cNvPr id="27" name="Arrow: Down 26" descr="Arrow pointing at the send to Galaxy feature on the NCBI Datasets page.">
            <a:extLst>
              <a:ext uri="{FF2B5EF4-FFF2-40B4-BE49-F238E27FC236}">
                <a16:creationId xmlns:a16="http://schemas.microsoft.com/office/drawing/2014/main" id="{924EE3FB-38E9-4B3F-B79C-91AE0D6CE389}"/>
              </a:ext>
            </a:extLst>
          </p:cNvPr>
          <p:cNvSpPr/>
          <p:nvPr/>
        </p:nvSpPr>
        <p:spPr>
          <a:xfrm rot="16200000">
            <a:off x="4041521" y="1480391"/>
            <a:ext cx="233746" cy="1119649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686C99-4BE2-422C-873C-DE355E9A84BD}"/>
              </a:ext>
            </a:extLst>
          </p:cNvPr>
          <p:cNvSpPr txBox="1"/>
          <p:nvPr/>
        </p:nvSpPr>
        <p:spPr>
          <a:xfrm>
            <a:off x="5066323" y="1608015"/>
            <a:ext cx="507804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Search genome data in NCBI and 'Send to Galaxy'</a:t>
            </a:r>
            <a:endParaRPr lang="en-US">
              <a:cs typeface="Calibri"/>
            </a:endParaRPr>
          </a:p>
        </p:txBody>
      </p:sp>
      <p:pic>
        <p:nvPicPr>
          <p:cNvPr id="24" name="Picture 24" descr="Image of the Datasets list of taxonomy results from a search with Arabidopsis lyrata subsp. lyrata selected.">
            <a:extLst>
              <a:ext uri="{FF2B5EF4-FFF2-40B4-BE49-F238E27FC236}">
                <a16:creationId xmlns:a16="http://schemas.microsoft.com/office/drawing/2014/main" id="{D6CCD7F2-CDE2-4A25-B753-347C46955C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5172" y="2040963"/>
            <a:ext cx="6123351" cy="3362227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29" name="Arrow: Down 28" descr="Arrow pointing from the actions column in the Datasets results list to the Send to Galaxy feature.">
            <a:extLst>
              <a:ext uri="{FF2B5EF4-FFF2-40B4-BE49-F238E27FC236}">
                <a16:creationId xmlns:a16="http://schemas.microsoft.com/office/drawing/2014/main" id="{2DF695D3-3A53-4D7D-A317-877E1F356545}"/>
              </a:ext>
            </a:extLst>
          </p:cNvPr>
          <p:cNvSpPr/>
          <p:nvPr/>
        </p:nvSpPr>
        <p:spPr>
          <a:xfrm rot="21540000">
            <a:off x="10691848" y="3727593"/>
            <a:ext cx="253284" cy="836341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The Send to Galaxy feature in the actions column of the Datasets results.">
            <a:extLst>
              <a:ext uri="{FF2B5EF4-FFF2-40B4-BE49-F238E27FC236}">
                <a16:creationId xmlns:a16="http://schemas.microsoft.com/office/drawing/2014/main" id="{CB3B9E3C-3E04-4419-A5ED-F7D81021284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67" t="25487" r="6093" b="4211"/>
          <a:stretch/>
        </p:blipFill>
        <p:spPr>
          <a:xfrm>
            <a:off x="9485814" y="4626707"/>
            <a:ext cx="2486482" cy="13054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CFAA90E-B8EA-4B9B-8A29-EBB5F4D1BF68}"/>
              </a:ext>
            </a:extLst>
          </p:cNvPr>
          <p:cNvSpPr txBox="1"/>
          <p:nvPr/>
        </p:nvSpPr>
        <p:spPr>
          <a:xfrm>
            <a:off x="9569939" y="4626707"/>
            <a:ext cx="171743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B050"/>
                </a:solidFill>
              </a:rPr>
              <a:t>Send to Galaxy</a:t>
            </a:r>
            <a:endParaRPr lang="en-US" sz="1600" b="1">
              <a:solidFill>
                <a:srgbClr val="00B05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4596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308" y="91440"/>
            <a:ext cx="11088052" cy="1051123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b="1" dirty="0">
                <a:latin typeface="Source Sans Pro"/>
                <a:ea typeface="Source Sans Pro"/>
                <a:cs typeface="Source Sans Pro" charset="0"/>
              </a:rPr>
              <a:t>Connecting Datasets and SRA in Galaxy</a:t>
            </a:r>
            <a:endParaRPr lang="en-US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6" name="Picture 6" descr="Image showing how reads in high throughput sequencing are aligned using a reference genome.">
            <a:extLst>
              <a:ext uri="{FF2B5EF4-FFF2-40B4-BE49-F238E27FC236}">
                <a16:creationId xmlns:a16="http://schemas.microsoft.com/office/drawing/2014/main" id="{4AF6C18C-5DE6-46D1-A196-22B816D8F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8478" y="2411161"/>
            <a:ext cx="6084276" cy="33447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B31687-ECD9-4A94-B2BE-AE6BC9B0351D}"/>
              </a:ext>
            </a:extLst>
          </p:cNvPr>
          <p:cNvSpPr txBox="1"/>
          <p:nvPr/>
        </p:nvSpPr>
        <p:spPr>
          <a:xfrm>
            <a:off x="8319478" y="1412630"/>
            <a:ext cx="327073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cs typeface="Calibri"/>
              </a:rPr>
              <a:t>Get the latest reference genome from Datasets</a:t>
            </a:r>
          </a:p>
        </p:txBody>
      </p:sp>
      <p:sp>
        <p:nvSpPr>
          <p:cNvPr id="8" name="Arrow: Curved Left 7" descr="Arrow pointing from the get the latest reference genome to the image of aligning reads to a reference.">
            <a:extLst>
              <a:ext uri="{FF2B5EF4-FFF2-40B4-BE49-F238E27FC236}">
                <a16:creationId xmlns:a16="http://schemas.microsoft.com/office/drawing/2014/main" id="{088D7143-B4C8-4C04-AC5A-FE203B0133CD}"/>
              </a:ext>
            </a:extLst>
          </p:cNvPr>
          <p:cNvSpPr/>
          <p:nvPr/>
        </p:nvSpPr>
        <p:spPr>
          <a:xfrm rot="3120000">
            <a:off x="9305640" y="2332982"/>
            <a:ext cx="508000" cy="1191845"/>
          </a:xfrm>
          <a:prstGeom prst="curved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DE0204D-1D46-421D-B1D2-97347978CE7E}"/>
              </a:ext>
            </a:extLst>
          </p:cNvPr>
          <p:cNvSpPr txBox="1"/>
          <p:nvPr/>
        </p:nvSpPr>
        <p:spPr>
          <a:xfrm>
            <a:off x="882219" y="1666342"/>
            <a:ext cx="342675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cs typeface="Calibri"/>
              </a:rPr>
              <a:t>RNA-seq reads from SRA</a:t>
            </a:r>
          </a:p>
        </p:txBody>
      </p:sp>
      <p:sp>
        <p:nvSpPr>
          <p:cNvPr id="23" name="Arrow: Curved Left 22" descr="Arrow pointing from RNA-seq reads from SRA to the image of aligning reads to a reference.">
            <a:extLst>
              <a:ext uri="{FF2B5EF4-FFF2-40B4-BE49-F238E27FC236}">
                <a16:creationId xmlns:a16="http://schemas.microsoft.com/office/drawing/2014/main" id="{3B40F535-16F4-420F-8370-50180410270E}"/>
              </a:ext>
            </a:extLst>
          </p:cNvPr>
          <p:cNvSpPr/>
          <p:nvPr/>
        </p:nvSpPr>
        <p:spPr>
          <a:xfrm rot="18480000" flipH="1">
            <a:off x="2222946" y="2332982"/>
            <a:ext cx="508000" cy="1191845"/>
          </a:xfrm>
          <a:prstGeom prst="curved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868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9EF60-50B5-4967-9323-0BB018EBB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096000" cy="1335088"/>
          </a:xfrm>
        </p:spPr>
        <p:txBody>
          <a:bodyPr/>
          <a:lstStyle/>
          <a:p>
            <a:r>
              <a:rPr lang="en-US" b="1" dirty="0">
                <a:latin typeface="Source Sans Pro"/>
                <a:cs typeface="Helvetica"/>
              </a:rPr>
              <a:t>Sequence Read Archive (SRA)</a:t>
            </a:r>
            <a:endParaRPr lang="en-US" b="1" dirty="0">
              <a:latin typeface="Source Sans Pro"/>
            </a:endParaRPr>
          </a:p>
        </p:txBody>
      </p:sp>
      <p:pic>
        <p:nvPicPr>
          <p:cNvPr id="4" name="Picture 4" descr="Home page of SRA at NCBI">
            <a:extLst>
              <a:ext uri="{FF2B5EF4-FFF2-40B4-BE49-F238E27FC236}">
                <a16:creationId xmlns:a16="http://schemas.microsoft.com/office/drawing/2014/main" id="{5FBBC2CE-6F16-4383-8519-EB110B79B3B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514237" y="1326256"/>
            <a:ext cx="6484379" cy="285669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B78C39-15B7-4EF1-955B-B3B5D4AC7737}"/>
              </a:ext>
            </a:extLst>
          </p:cNvPr>
          <p:cNvSpPr txBox="1"/>
          <p:nvPr/>
        </p:nvSpPr>
        <p:spPr>
          <a:xfrm>
            <a:off x="388512" y="2073498"/>
            <a:ext cx="5050662" cy="44012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>
                <a:latin typeface="Helvetica"/>
                <a:cs typeface="Helvetica"/>
              </a:rPr>
              <a:t>Over 23 </a:t>
            </a:r>
            <a:r>
              <a:rPr lang="en-US" sz="2800" err="1">
                <a:latin typeface="Helvetica"/>
                <a:cs typeface="Helvetica"/>
              </a:rPr>
              <a:t>Petabases</a:t>
            </a:r>
            <a:r>
              <a:rPr lang="en-US" sz="2800">
                <a:latin typeface="Helvetica"/>
                <a:cs typeface="Helvetica"/>
              </a:rPr>
              <a:t> of open access data and growing</a:t>
            </a:r>
          </a:p>
          <a:p>
            <a:pPr marL="285750" indent="-285750">
              <a:buFont typeface="Arial"/>
              <a:buChar char="•"/>
            </a:pPr>
            <a:endParaRPr lang="en-US" sz="2800">
              <a:latin typeface="Helvetica"/>
              <a:cs typeface="Helvetica"/>
            </a:endParaRPr>
          </a:p>
          <a:p>
            <a:pPr marL="285750" indent="-285750">
              <a:buFont typeface="Arial"/>
              <a:buChar char="•"/>
            </a:pPr>
            <a:r>
              <a:rPr lang="en-US" sz="2800">
                <a:latin typeface="Helvetica"/>
                <a:cs typeface="Helvetica"/>
              </a:rPr>
              <a:t>All public data available to download, use in the cloud, or with tools like Galaxy</a:t>
            </a:r>
          </a:p>
          <a:p>
            <a:pPr marL="285750" indent="-285750">
              <a:buFont typeface="Arial"/>
              <a:buChar char="•"/>
            </a:pPr>
            <a:endParaRPr lang="en-US" sz="2800">
              <a:latin typeface="Helvetica"/>
              <a:cs typeface="Helvetica"/>
            </a:endParaRPr>
          </a:p>
          <a:p>
            <a:pPr marL="285750" indent="-285750">
              <a:buFont typeface="Arial"/>
              <a:buChar char="•"/>
            </a:pPr>
            <a:r>
              <a:rPr lang="en-US" sz="2800">
                <a:latin typeface="Helvetica"/>
                <a:cs typeface="Helvetica"/>
              </a:rPr>
              <a:t>Amazon (AWS) free buckets used for Galaxy access</a:t>
            </a:r>
          </a:p>
          <a:p>
            <a:pPr marL="285750" indent="-285750">
              <a:buFont typeface="Arial"/>
              <a:buChar char="•"/>
            </a:pPr>
            <a:endParaRPr lang="en-US" sz="2800">
              <a:latin typeface="Helvetica"/>
              <a:cs typeface="Helvetica"/>
            </a:endParaRPr>
          </a:p>
        </p:txBody>
      </p:sp>
      <p:pic>
        <p:nvPicPr>
          <p:cNvPr id="3" name="Picture 5" descr="Amazon Open Data Project webpage showing the COVID-19 Sequence Dataset">
            <a:extLst>
              <a:ext uri="{FF2B5EF4-FFF2-40B4-BE49-F238E27FC236}">
                <a16:creationId xmlns:a16="http://schemas.microsoft.com/office/drawing/2014/main" id="{A31CE90F-C5DB-49D3-8F20-8CACDE305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725" y="4304747"/>
            <a:ext cx="3988157" cy="233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001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61095-5D70-4D64-A3F8-564E3C8D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934325" cy="1344613"/>
          </a:xfrm>
        </p:spPr>
        <p:txBody>
          <a:bodyPr/>
          <a:lstStyle/>
          <a:p>
            <a:r>
              <a:rPr lang="en-US" b="1" dirty="0">
                <a:latin typeface="Source Sans Pro"/>
                <a:cs typeface="Helvetica"/>
              </a:rPr>
              <a:t>Get Sequence Data into Galaxy Multiple Ways</a:t>
            </a:r>
            <a:endParaRPr lang="en-US" b="1" dirty="0">
              <a:latin typeface="Source Sans Pro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0188B-0311-47D5-A363-3F7140002CB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0975" y="1990725"/>
            <a:ext cx="4705350" cy="6762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latin typeface="Helvetica"/>
                <a:cs typeface="Helvetica"/>
              </a:rPr>
              <a:t>Send SRA Runs to Galaxy</a:t>
            </a:r>
            <a:endParaRPr lang="en-US"/>
          </a:p>
        </p:txBody>
      </p:sp>
      <p:pic>
        <p:nvPicPr>
          <p:cNvPr id="8" name="Picture 8" descr="SRA Run Selector for Coronaviridae">
            <a:extLst>
              <a:ext uri="{FF2B5EF4-FFF2-40B4-BE49-F238E27FC236}">
                <a16:creationId xmlns:a16="http://schemas.microsoft.com/office/drawing/2014/main" id="{36F58C78-8B6D-461C-AA05-30BBE4EBD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" y="2759983"/>
            <a:ext cx="6057900" cy="2871559"/>
          </a:xfrm>
          <a:prstGeom prst="rect">
            <a:avLst/>
          </a:prstGeom>
        </p:spPr>
      </p:pic>
      <p:sp>
        <p:nvSpPr>
          <p:cNvPr id="9" name="Arrow: Down 8" descr="Arrow pointing to the Compute In Galaxy button on the SRA Run Selector Page">
            <a:extLst>
              <a:ext uri="{FF2B5EF4-FFF2-40B4-BE49-F238E27FC236}">
                <a16:creationId xmlns:a16="http://schemas.microsoft.com/office/drawing/2014/main" id="{9A54C57F-BF7B-4ADA-87F1-17B195F908DA}"/>
              </a:ext>
            </a:extLst>
          </p:cNvPr>
          <p:cNvSpPr/>
          <p:nvPr/>
        </p:nvSpPr>
        <p:spPr>
          <a:xfrm rot="5400000">
            <a:off x="6082149" y="3550125"/>
            <a:ext cx="375920" cy="5080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F28C77-CC51-4CEB-8785-2DCA4DF3D234}"/>
              </a:ext>
            </a:extLst>
          </p:cNvPr>
          <p:cNvSpPr txBox="1"/>
          <p:nvPr/>
        </p:nvSpPr>
        <p:spPr>
          <a:xfrm>
            <a:off x="6467475" y="2762250"/>
            <a:ext cx="990600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400" b="1" dirty="0">
                <a:latin typeface="Source Sans Pro"/>
                <a:ea typeface="Source Sans Pro"/>
              </a:rPr>
              <a:t>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DC3043-9173-4ACC-9A59-4FD1D9E8A8EE}"/>
              </a:ext>
            </a:extLst>
          </p:cNvPr>
          <p:cNvSpPr txBox="1"/>
          <p:nvPr/>
        </p:nvSpPr>
        <p:spPr>
          <a:xfrm>
            <a:off x="7200900" y="4191000"/>
            <a:ext cx="2876550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latin typeface="Helvetica"/>
                <a:cs typeface="Calibri"/>
              </a:rPr>
              <a:t>Get SRA Runs with Galaxy Tools</a:t>
            </a:r>
          </a:p>
        </p:txBody>
      </p:sp>
      <p:pic>
        <p:nvPicPr>
          <p:cNvPr id="6" name="Picture 6" descr="The Get Data options from the Galaxy Tools">
            <a:extLst>
              <a:ext uri="{FF2B5EF4-FFF2-40B4-BE49-F238E27FC236}">
                <a16:creationId xmlns:a16="http://schemas.microsoft.com/office/drawing/2014/main" id="{7B0A1AF5-F08C-462B-AF3F-5F1067A17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3468" y="1371600"/>
            <a:ext cx="1494764" cy="4114800"/>
          </a:xfrm>
          <a:prstGeom prst="rect">
            <a:avLst/>
          </a:prstGeom>
        </p:spPr>
      </p:pic>
      <p:sp>
        <p:nvSpPr>
          <p:cNvPr id="11" name="Arrow: Down 10" descr="Arrow pointing at Download and Extract Reads in FASTA or FASTQ from SRA">
            <a:extLst>
              <a:ext uri="{FF2B5EF4-FFF2-40B4-BE49-F238E27FC236}">
                <a16:creationId xmlns:a16="http://schemas.microsoft.com/office/drawing/2014/main" id="{B361FFB8-6F9C-4CBF-BBB7-4FDEA32BF26D}"/>
              </a:ext>
            </a:extLst>
          </p:cNvPr>
          <p:cNvSpPr/>
          <p:nvPr/>
        </p:nvSpPr>
        <p:spPr>
          <a:xfrm rot="16260000">
            <a:off x="9524614" y="2810850"/>
            <a:ext cx="280670" cy="384175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Down 13" descr="Arrow pointing at Download and Extract Reads in BAM from SRA">
            <a:extLst>
              <a:ext uri="{FF2B5EF4-FFF2-40B4-BE49-F238E27FC236}">
                <a16:creationId xmlns:a16="http://schemas.microsoft.com/office/drawing/2014/main" id="{E0AEEDBF-E6FE-43A0-BC7A-CBE8536D4620}"/>
              </a:ext>
            </a:extLst>
          </p:cNvPr>
          <p:cNvSpPr/>
          <p:nvPr/>
        </p:nvSpPr>
        <p:spPr>
          <a:xfrm rot="16260000">
            <a:off x="9524614" y="3096599"/>
            <a:ext cx="280670" cy="384175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 descr="Arrow pointing at Faster Download and Extract Reads in FASTQ from SRA">
            <a:extLst>
              <a:ext uri="{FF2B5EF4-FFF2-40B4-BE49-F238E27FC236}">
                <a16:creationId xmlns:a16="http://schemas.microsoft.com/office/drawing/2014/main" id="{78EC74F5-8D0A-4FC4-B357-DFD91DD78F07}"/>
              </a:ext>
            </a:extLst>
          </p:cNvPr>
          <p:cNvSpPr/>
          <p:nvPr/>
        </p:nvSpPr>
        <p:spPr>
          <a:xfrm rot="16260000">
            <a:off x="9524614" y="3382349"/>
            <a:ext cx="280670" cy="384175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Down 4" descr="Arrow pointing at SRA Server to open the NCBI website to search data">
            <a:extLst>
              <a:ext uri="{FF2B5EF4-FFF2-40B4-BE49-F238E27FC236}">
                <a16:creationId xmlns:a16="http://schemas.microsoft.com/office/drawing/2014/main" id="{BD897CFA-B5BB-4304-BB23-13427F8EEA56}"/>
              </a:ext>
            </a:extLst>
          </p:cNvPr>
          <p:cNvSpPr/>
          <p:nvPr/>
        </p:nvSpPr>
        <p:spPr>
          <a:xfrm rot="16260000">
            <a:off x="9311124" y="5131275"/>
            <a:ext cx="375920" cy="5080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3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35211-C43B-4C30-A9BF-FE3210CF4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Source Sans Pro"/>
                <a:cs typeface="Helvetica"/>
              </a:rPr>
              <a:t>GCC2021 Training on New Features 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B7F00-0741-4837-9A3C-1E293BBFC04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04582" y="1391771"/>
            <a:ext cx="10515600" cy="4191000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latin typeface="Helvetica"/>
                <a:cs typeface="Helvetica"/>
              </a:rPr>
              <a:t>Introduction to the new SRA Aligned Read Format</a:t>
            </a:r>
            <a:r>
              <a:rPr lang="en-US">
                <a:latin typeface="Helvetica"/>
                <a:cs typeface="Helvetica"/>
              </a:rPr>
              <a:t> (SARF)</a:t>
            </a:r>
            <a:endParaRPr lang="en-US" dirty="0"/>
          </a:p>
          <a:p>
            <a:pPr lvl="1"/>
            <a:r>
              <a:rPr lang="en-US">
                <a:latin typeface="Helvetica"/>
                <a:cs typeface="Helvetica"/>
              </a:rPr>
              <a:t>Illumina runs with kmer evidence of SARS-CoV-2</a:t>
            </a:r>
          </a:p>
          <a:p>
            <a:pPr lvl="1"/>
            <a:r>
              <a:rPr lang="en-US">
                <a:latin typeface="Helvetica"/>
                <a:cs typeface="Helvetica"/>
              </a:rPr>
              <a:t>Compressed SRA format </a:t>
            </a:r>
            <a:r>
              <a:rPr lang="en-US" dirty="0">
                <a:latin typeface="Helvetica"/>
                <a:cs typeface="Helvetica"/>
              </a:rPr>
              <a:t>with quality scores removed</a:t>
            </a:r>
            <a:endParaRPr lang="en-US"/>
          </a:p>
          <a:p>
            <a:pPr lvl="1"/>
            <a:r>
              <a:rPr lang="en-US" dirty="0">
                <a:latin typeface="Helvetica"/>
                <a:cs typeface="Helvetica"/>
              </a:rPr>
              <a:t>Aligned to contigs</a:t>
            </a:r>
            <a:r>
              <a:rPr lang="en-US">
                <a:latin typeface="Helvetica"/>
                <a:cs typeface="Helvetica"/>
              </a:rPr>
              <a:t> created via guided assembly to </a:t>
            </a:r>
            <a:r>
              <a:rPr lang="en-US" err="1">
                <a:latin typeface="Helvetica"/>
                <a:cs typeface="Helvetica"/>
              </a:rPr>
              <a:t>RefSeq</a:t>
            </a:r>
            <a:endParaRPr lang="en-US">
              <a:latin typeface="Helvetica"/>
              <a:cs typeface="Helvetica"/>
            </a:endParaRPr>
          </a:p>
          <a:p>
            <a:pPr lvl="1"/>
            <a:r>
              <a:rPr lang="en-US" dirty="0">
                <a:latin typeface="Helvetica"/>
                <a:cs typeface="Helvetica"/>
              </a:rPr>
              <a:t>Variants annotated</a:t>
            </a:r>
          </a:p>
          <a:p>
            <a:pPr marL="0" indent="0">
              <a:buNone/>
            </a:pPr>
            <a:r>
              <a:rPr lang="en-US" dirty="0">
                <a:latin typeface="Helvetica"/>
                <a:cs typeface="Helvetica"/>
              </a:rPr>
              <a:t>Import and search of cloud metadata</a:t>
            </a:r>
            <a:endParaRPr lang="en-US" dirty="0">
              <a:cs typeface="Helvetica"/>
            </a:endParaRPr>
          </a:p>
          <a:p>
            <a:pPr lvl="1"/>
            <a:r>
              <a:rPr lang="en-US" dirty="0">
                <a:latin typeface="Helvetica"/>
                <a:cs typeface="Helvetica"/>
              </a:rPr>
              <a:t>Use SQL-like queries for complex searches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Search by taxonomy, contig coverage results, and 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287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CBI Colors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1BC"/>
      </a:accent1>
      <a:accent2>
        <a:srgbClr val="AEB0B5"/>
      </a:accent2>
      <a:accent3>
        <a:srgbClr val="00A6D2"/>
      </a:accent3>
      <a:accent4>
        <a:srgbClr val="981B1E"/>
      </a:accent4>
      <a:accent5>
        <a:srgbClr val="002455"/>
      </a:accent5>
      <a:accent6>
        <a:srgbClr val="2E854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CBI_2021_Template" id="{BC353FC4-854F-464A-9C24-5AA1A18EEFF9}" vid="{71E91B3E-DD6E-BF4C-AE57-FF546D07775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534652A8CC6341A410DC5772A8D6F4" ma:contentTypeVersion="5" ma:contentTypeDescription="Create a new document." ma:contentTypeScope="" ma:versionID="5c113d8e4895c7162a1fb8c38dc4b7a7">
  <xsd:schema xmlns:xsd="http://www.w3.org/2001/XMLSchema" xmlns:xs="http://www.w3.org/2001/XMLSchema" xmlns:p="http://schemas.microsoft.com/office/2006/metadata/properties" xmlns:ns3="1e6b035d-a3d9-4450-b8ea-bcd04b716278" xmlns:ns4="7c796b3b-8aec-4009-82f6-fcfedc25ef94" targetNamespace="http://schemas.microsoft.com/office/2006/metadata/properties" ma:root="true" ma:fieldsID="71e856ee5d4be2f9a936effdc8d36b5b" ns3:_="" ns4:_="">
    <xsd:import namespace="1e6b035d-a3d9-4450-b8ea-bcd04b716278"/>
    <xsd:import namespace="7c796b3b-8aec-4009-82f6-fcfedc25ef9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b035d-a3d9-4450-b8ea-bcd04b71627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796b3b-8aec-4009-82f6-fcfedc25ef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243B5D-3F0B-4716-A283-2EA704103FD6}">
  <ds:schemaRefs>
    <ds:schemaRef ds:uri="1e6b035d-a3d9-4450-b8ea-bcd04b716278"/>
    <ds:schemaRef ds:uri="7c796b3b-8aec-4009-82f6-fcfedc25ef9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AAA3469-2D75-4BDD-AF20-31C79E4F1213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7c796b3b-8aec-4009-82f6-fcfedc25ef94"/>
    <ds:schemaRef ds:uri="1e6b035d-a3d9-4450-b8ea-bcd04b716278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699E364-E400-4F39-8407-D4CE9D7056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NCBI_2021_Template</Template>
  <TotalTime>8891</TotalTime>
  <Words>379</Words>
  <Application>Microsoft Office PowerPoint</Application>
  <PresentationFormat>Widescreen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Arial,Sans-Serif</vt:lpstr>
      <vt:lpstr>Calibri</vt:lpstr>
      <vt:lpstr>Helvetica</vt:lpstr>
      <vt:lpstr>Source Sans Pro</vt:lpstr>
      <vt:lpstr>Office Theme</vt:lpstr>
      <vt:lpstr>Easy access to NCBI data within Galaxy </vt:lpstr>
      <vt:lpstr>Overview</vt:lpstr>
      <vt:lpstr>NCBI Datasets</vt:lpstr>
      <vt:lpstr>Easy search and retrieval of genome datasets</vt:lpstr>
      <vt:lpstr>Connecting to Galaxy</vt:lpstr>
      <vt:lpstr>Connecting Datasets and SRA in Galaxy</vt:lpstr>
      <vt:lpstr>Sequence Read Archive (SRA)</vt:lpstr>
      <vt:lpstr>Get Sequence Data into Galaxy Multiple Ways</vt:lpstr>
      <vt:lpstr>GCC2021 Training on New Features 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Eskandary, Ravinder (NIH/NLM/NCBI) [E]</dc:creator>
  <cp:lastModifiedBy>Stine, Adam (NIH/NLM/NCBI) [C]</cp:lastModifiedBy>
  <cp:revision>280</cp:revision>
  <dcterms:created xsi:type="dcterms:W3CDTF">2021-06-02T16:26:11Z</dcterms:created>
  <dcterms:modified xsi:type="dcterms:W3CDTF">2021-07-28T17:41:43Z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0x010100A2534652A8CC6341A410DC5772A8D6F4</vt:lpwstr>
  </property>
</Properties>
</file>