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2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</p:sldIdLst>
  <p:sldSz cx="12192000" cy="6858000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BFFF"/>
    <a:srgbClr val="B4E1A0"/>
    <a:srgbClr val="B4E6A0"/>
    <a:srgbClr val="AADC96"/>
    <a:srgbClr val="B7E0AA"/>
    <a:srgbClr val="AEDCA0"/>
    <a:srgbClr val="A4D8A4"/>
    <a:srgbClr val="AEDCAE"/>
    <a:srgbClr val="B6E0B6"/>
    <a:srgbClr val="A6DA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0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CA8DE9-BA1B-446D-9057-6A3F42CF78F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901B219-E1AB-409E-822E-62F00C643E62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Files </a:t>
          </a:r>
          <a:r>
            <a:rPr lang="en-US" sz="1400" b="1" dirty="0" err="1" smtClean="0"/>
            <a:t>Completeand</a:t>
          </a:r>
          <a:r>
            <a:rPr lang="en-US" sz="1400" b="1" dirty="0" smtClean="0"/>
            <a:t> Ready</a:t>
          </a:r>
          <a:endParaRPr lang="en-US" sz="1400" b="1" dirty="0"/>
        </a:p>
      </dgm:t>
    </dgm:pt>
    <dgm:pt modelId="{18D03386-15F5-47F7-BEF7-B18A2860F1FB}" type="parTrans" cxnId="{6DE6606D-FA46-4A55-A56B-695D81649781}">
      <dgm:prSet/>
      <dgm:spPr/>
      <dgm:t>
        <a:bodyPr/>
        <a:lstStyle/>
        <a:p>
          <a:endParaRPr lang="en-US" sz="1200" b="1"/>
        </a:p>
      </dgm:t>
    </dgm:pt>
    <dgm:pt modelId="{28BA36DA-EC40-4A87-9D87-A3042030760B}" type="sibTrans" cxnId="{6DE6606D-FA46-4A55-A56B-695D81649781}">
      <dgm:prSet/>
      <dgm:spPr>
        <a:solidFill>
          <a:srgbClr val="0070C0"/>
        </a:solidFill>
      </dgm:spPr>
      <dgm:t>
        <a:bodyPr/>
        <a:lstStyle/>
        <a:p>
          <a:endParaRPr lang="en-US" sz="1200" b="1" dirty="0"/>
        </a:p>
      </dgm:t>
    </dgm:pt>
    <dgm:pt modelId="{5EF1E22A-8227-4702-BAAC-2567386D3E8A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Check Summed</a:t>
          </a:r>
          <a:endParaRPr lang="en-US" sz="1400" b="1" dirty="0"/>
        </a:p>
      </dgm:t>
    </dgm:pt>
    <dgm:pt modelId="{F76D197D-48E8-47B0-8FE9-6170510AC127}" type="parTrans" cxnId="{47DF77E2-EBF2-4C1E-8932-61864A8DD440}">
      <dgm:prSet/>
      <dgm:spPr/>
      <dgm:t>
        <a:bodyPr/>
        <a:lstStyle/>
        <a:p>
          <a:endParaRPr lang="en-US" sz="1200" b="1"/>
        </a:p>
      </dgm:t>
    </dgm:pt>
    <dgm:pt modelId="{CEDA17D0-8CFE-475F-8B3D-D730699843DC}" type="sibTrans" cxnId="{47DF77E2-EBF2-4C1E-8932-61864A8DD440}">
      <dgm:prSet/>
      <dgm:spPr>
        <a:solidFill>
          <a:srgbClr val="0070C0"/>
        </a:solidFill>
      </dgm:spPr>
      <dgm:t>
        <a:bodyPr/>
        <a:lstStyle/>
        <a:p>
          <a:endParaRPr lang="en-US" sz="1200" b="1"/>
        </a:p>
      </dgm:t>
    </dgm:pt>
    <dgm:pt modelId="{47833E2C-0152-473F-828D-BE495317767F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Tarred and Staged</a:t>
          </a:r>
          <a:endParaRPr lang="en-US" sz="1400" b="1" dirty="0"/>
        </a:p>
      </dgm:t>
    </dgm:pt>
    <dgm:pt modelId="{29B0E0B4-EB8E-49C9-80A5-CB546A95094C}" type="parTrans" cxnId="{45B80ECD-2923-4513-83BF-BAB836F5E764}">
      <dgm:prSet/>
      <dgm:spPr/>
      <dgm:t>
        <a:bodyPr/>
        <a:lstStyle/>
        <a:p>
          <a:endParaRPr lang="en-US" sz="1200" b="1"/>
        </a:p>
      </dgm:t>
    </dgm:pt>
    <dgm:pt modelId="{B18E2FDF-0BBF-483A-9503-E559BA67DECE}" type="sibTrans" cxnId="{45B80ECD-2923-4513-83BF-BAB836F5E764}">
      <dgm:prSet/>
      <dgm:spPr>
        <a:solidFill>
          <a:srgbClr val="0070C0"/>
        </a:solidFill>
      </dgm:spPr>
      <dgm:t>
        <a:bodyPr/>
        <a:lstStyle/>
        <a:p>
          <a:endParaRPr lang="en-US" sz="1200" b="1"/>
        </a:p>
      </dgm:t>
    </dgm:pt>
    <dgm:pt modelId="{D2B57812-175C-41C4-B5F8-F2690B7488DB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Loaded</a:t>
          </a:r>
          <a:endParaRPr lang="en-US" sz="1400" b="1" dirty="0"/>
        </a:p>
      </dgm:t>
    </dgm:pt>
    <dgm:pt modelId="{CB3959EA-019F-4EB5-8FFD-09BB94C9A48F}" type="parTrans" cxnId="{10F702E0-1D4F-41DD-A442-A0CF98B64044}">
      <dgm:prSet/>
      <dgm:spPr/>
      <dgm:t>
        <a:bodyPr/>
        <a:lstStyle/>
        <a:p>
          <a:endParaRPr lang="en-US" sz="1200" b="1"/>
        </a:p>
      </dgm:t>
    </dgm:pt>
    <dgm:pt modelId="{E7ADB521-CA81-4ED8-B52C-94A70B7BDE5F}" type="sibTrans" cxnId="{10F702E0-1D4F-41DD-A442-A0CF98B64044}">
      <dgm:prSet/>
      <dgm:spPr>
        <a:solidFill>
          <a:srgbClr val="0070C0"/>
        </a:solidFill>
      </dgm:spPr>
      <dgm:t>
        <a:bodyPr/>
        <a:lstStyle/>
        <a:p>
          <a:endParaRPr lang="en-US" sz="1200" b="1"/>
        </a:p>
      </dgm:t>
    </dgm:pt>
    <dgm:pt modelId="{38F96287-1B71-49AD-8576-5BC4E8786BCD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Sorted</a:t>
          </a:r>
          <a:endParaRPr lang="en-US" sz="1400" b="1" dirty="0"/>
        </a:p>
      </dgm:t>
    </dgm:pt>
    <dgm:pt modelId="{7BE99A17-9ABA-4E01-8C81-5E1506573206}" type="parTrans" cxnId="{EF6C82F9-35B3-4F18-B4E2-0487AFDC8F12}">
      <dgm:prSet/>
      <dgm:spPr/>
      <dgm:t>
        <a:bodyPr/>
        <a:lstStyle/>
        <a:p>
          <a:endParaRPr lang="en-US" sz="1200" b="1"/>
        </a:p>
      </dgm:t>
    </dgm:pt>
    <dgm:pt modelId="{09B40BC1-1AF3-4F88-AA89-700517EBE1C0}" type="sibTrans" cxnId="{EF6C82F9-35B3-4F18-B4E2-0487AFDC8F12}">
      <dgm:prSet/>
      <dgm:spPr>
        <a:solidFill>
          <a:srgbClr val="0070C0"/>
        </a:solidFill>
      </dgm:spPr>
      <dgm:t>
        <a:bodyPr/>
        <a:lstStyle/>
        <a:p>
          <a:endParaRPr lang="en-US" sz="1200" b="1"/>
        </a:p>
      </dgm:t>
    </dgm:pt>
    <dgm:pt modelId="{A469B30F-98F2-4C73-97A6-81561C8476A0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Run Installed</a:t>
          </a:r>
          <a:endParaRPr lang="en-US" sz="1400" b="1" dirty="0"/>
        </a:p>
      </dgm:t>
    </dgm:pt>
    <dgm:pt modelId="{82FA237E-9B10-44E0-B022-74B8AABDBCB5}" type="parTrans" cxnId="{6C05A6C9-144F-4F7C-BCB7-8340CBF6BACD}">
      <dgm:prSet/>
      <dgm:spPr/>
      <dgm:t>
        <a:bodyPr/>
        <a:lstStyle/>
        <a:p>
          <a:endParaRPr lang="en-US" sz="1200" b="1"/>
        </a:p>
      </dgm:t>
    </dgm:pt>
    <dgm:pt modelId="{003B15D7-D271-49ED-BB42-AC099AD2039D}" type="sibTrans" cxnId="{6C05A6C9-144F-4F7C-BCB7-8340CBF6BACD}">
      <dgm:prSet/>
      <dgm:spPr>
        <a:solidFill>
          <a:srgbClr val="0070C0"/>
        </a:solidFill>
      </dgm:spPr>
      <dgm:t>
        <a:bodyPr/>
        <a:lstStyle/>
        <a:p>
          <a:endParaRPr lang="en-US" sz="1200" b="1"/>
        </a:p>
      </dgm:t>
    </dgm:pt>
    <dgm:pt modelId="{EE1ED720-9173-4F39-B4D3-048760C3C33D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Evidence Support Built (opt)</a:t>
          </a:r>
          <a:endParaRPr lang="en-US" sz="1400" b="1" dirty="0"/>
        </a:p>
      </dgm:t>
    </dgm:pt>
    <dgm:pt modelId="{22789A76-B129-456B-8CA6-ACAB88333C69}" type="parTrans" cxnId="{13644F6A-3ABD-48DE-99C4-6074330F03BB}">
      <dgm:prSet/>
      <dgm:spPr/>
      <dgm:t>
        <a:bodyPr/>
        <a:lstStyle/>
        <a:p>
          <a:endParaRPr lang="en-US" sz="1200" b="1"/>
        </a:p>
      </dgm:t>
    </dgm:pt>
    <dgm:pt modelId="{B372043C-D942-4488-B27A-F053D2704C50}" type="sibTrans" cxnId="{13644F6A-3ABD-48DE-99C4-6074330F03BB}">
      <dgm:prSet/>
      <dgm:spPr>
        <a:solidFill>
          <a:srgbClr val="0070C0"/>
        </a:solidFill>
      </dgm:spPr>
      <dgm:t>
        <a:bodyPr/>
        <a:lstStyle/>
        <a:p>
          <a:endParaRPr lang="en-US" sz="1200" b="1"/>
        </a:p>
      </dgm:t>
    </dgm:pt>
    <dgm:pt modelId="{BC9EBC24-17A9-444A-935F-36B04F585310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1k Genome  Sync Data Posted</a:t>
          </a:r>
          <a:endParaRPr lang="en-US" sz="1400" b="1" dirty="0"/>
        </a:p>
      </dgm:t>
    </dgm:pt>
    <dgm:pt modelId="{107F8A59-BA8F-4C49-B4BD-F001B7E2885E}" type="parTrans" cxnId="{DF78E100-960F-49F9-B55B-DDDD1E2A5FEB}">
      <dgm:prSet/>
      <dgm:spPr/>
      <dgm:t>
        <a:bodyPr/>
        <a:lstStyle/>
        <a:p>
          <a:endParaRPr lang="en-US" sz="1200" b="1"/>
        </a:p>
      </dgm:t>
    </dgm:pt>
    <dgm:pt modelId="{8D9D9B1C-F65B-42F1-91BD-F32221067E76}" type="sibTrans" cxnId="{DF78E100-960F-49F9-B55B-DDDD1E2A5FEB}">
      <dgm:prSet/>
      <dgm:spPr>
        <a:solidFill>
          <a:srgbClr val="0070C0"/>
        </a:solidFill>
      </dgm:spPr>
      <dgm:t>
        <a:bodyPr/>
        <a:lstStyle/>
        <a:p>
          <a:endParaRPr lang="en-US" sz="1200" b="1"/>
        </a:p>
      </dgm:t>
    </dgm:pt>
    <dgm:pt modelId="{D0BE0CAB-B731-462E-8354-3FBF94198F27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‘</a:t>
          </a:r>
          <a:r>
            <a:rPr lang="en-US" sz="1400" b="1" dirty="0" err="1" smtClean="0"/>
            <a:t>Tarballs</a:t>
          </a:r>
          <a:r>
            <a:rPr lang="en-US" sz="1400" b="1" dirty="0" smtClean="0"/>
            <a:t>’ </a:t>
          </a:r>
          <a:r>
            <a:rPr lang="en-US" sz="1400" b="1" dirty="0" err="1" smtClean="0"/>
            <a:t>db</a:t>
          </a:r>
          <a:r>
            <a:rPr lang="en-US" sz="1400" b="1" dirty="0" smtClean="0"/>
            <a:t> Entry/ XML Created</a:t>
          </a:r>
          <a:endParaRPr lang="en-US" sz="1400" b="1" dirty="0"/>
        </a:p>
      </dgm:t>
    </dgm:pt>
    <dgm:pt modelId="{38396063-617A-43D3-B074-1C5950C1AF39}" type="parTrans" cxnId="{3204F0D7-665C-49C5-B444-80343729254C}">
      <dgm:prSet/>
      <dgm:spPr/>
      <dgm:t>
        <a:bodyPr/>
        <a:lstStyle/>
        <a:p>
          <a:endParaRPr lang="en-US" sz="1200" b="1"/>
        </a:p>
      </dgm:t>
    </dgm:pt>
    <dgm:pt modelId="{6B0E9DDF-3DA7-43CF-95AC-9142CA206EA4}" type="sibTrans" cxnId="{3204F0D7-665C-49C5-B444-80343729254C}">
      <dgm:prSet/>
      <dgm:spPr>
        <a:solidFill>
          <a:srgbClr val="0070C0"/>
        </a:solidFill>
      </dgm:spPr>
      <dgm:t>
        <a:bodyPr/>
        <a:lstStyle/>
        <a:p>
          <a:endParaRPr lang="en-US" sz="1200" b="1"/>
        </a:p>
      </dgm:t>
    </dgm:pt>
    <dgm:pt modelId="{76F8B3BB-CFC3-45B1-BB26-FDDBE3143920}">
      <dgm:prSet phldrT="[Text]" custT="1"/>
      <dgm:spPr>
        <a:solidFill>
          <a:srgbClr val="09BFFF"/>
        </a:solidFill>
      </dgm:spPr>
      <dgm:t>
        <a:bodyPr/>
        <a:lstStyle/>
        <a:p>
          <a:r>
            <a:rPr lang="en-US" sz="1400" b="1" dirty="0" smtClean="0"/>
            <a:t>Clean Up </a:t>
          </a:r>
          <a:r>
            <a:rPr lang="en-US" sz="1400" b="1" smtClean="0"/>
            <a:t>(temp </a:t>
          </a:r>
          <a:r>
            <a:rPr lang="en-US" sz="1400" b="1" dirty="0" smtClean="0"/>
            <a:t>files &amp; source tree)</a:t>
          </a:r>
          <a:endParaRPr lang="en-US" sz="1400" b="1" dirty="0"/>
        </a:p>
      </dgm:t>
    </dgm:pt>
    <dgm:pt modelId="{A402A855-7D15-4C9E-8157-A78B09995590}" type="parTrans" cxnId="{48F73C47-C30D-459B-8BB8-10644866F39E}">
      <dgm:prSet/>
      <dgm:spPr/>
      <dgm:t>
        <a:bodyPr/>
        <a:lstStyle/>
        <a:p>
          <a:endParaRPr lang="en-US" sz="1200" b="1"/>
        </a:p>
      </dgm:t>
    </dgm:pt>
    <dgm:pt modelId="{340BAAD7-DE2E-4223-8145-7734A3D73221}" type="sibTrans" cxnId="{48F73C47-C30D-459B-8BB8-10644866F39E}">
      <dgm:prSet/>
      <dgm:spPr/>
      <dgm:t>
        <a:bodyPr/>
        <a:lstStyle/>
        <a:p>
          <a:endParaRPr lang="en-US" sz="1200" b="1"/>
        </a:p>
      </dgm:t>
    </dgm:pt>
    <dgm:pt modelId="{1EFF62A0-E9D0-4339-B5BC-F78139838D4F}" type="pres">
      <dgm:prSet presAssocID="{12CA8DE9-BA1B-446D-9057-6A3F42CF78FF}" presName="Name0" presStyleCnt="0">
        <dgm:presLayoutVars>
          <dgm:dir/>
          <dgm:resizeHandles val="exact"/>
        </dgm:presLayoutVars>
      </dgm:prSet>
      <dgm:spPr/>
    </dgm:pt>
    <dgm:pt modelId="{AABA0A82-BAAE-47FA-9279-EE2DC9D94252}" type="pres">
      <dgm:prSet presAssocID="{7901B219-E1AB-409E-822E-62F00C643E62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23F5AE-9D18-447E-891E-735A3370AFF4}" type="pres">
      <dgm:prSet presAssocID="{28BA36DA-EC40-4A87-9D87-A3042030760B}" presName="sibTrans" presStyleLbl="sibTrans2D1" presStyleIdx="0" presStyleCnt="9"/>
      <dgm:spPr/>
      <dgm:t>
        <a:bodyPr/>
        <a:lstStyle/>
        <a:p>
          <a:endParaRPr lang="en-US"/>
        </a:p>
      </dgm:t>
    </dgm:pt>
    <dgm:pt modelId="{01B39754-9A5A-4B87-83AD-6FDD405D5008}" type="pres">
      <dgm:prSet presAssocID="{28BA36DA-EC40-4A87-9D87-A3042030760B}" presName="connectorText" presStyleLbl="sibTrans2D1" presStyleIdx="0" presStyleCnt="9"/>
      <dgm:spPr/>
      <dgm:t>
        <a:bodyPr/>
        <a:lstStyle/>
        <a:p>
          <a:endParaRPr lang="en-US"/>
        </a:p>
      </dgm:t>
    </dgm:pt>
    <dgm:pt modelId="{3156F40B-E088-4082-A4B8-049317919D4D}" type="pres">
      <dgm:prSet presAssocID="{5EF1E22A-8227-4702-BAAC-2567386D3E8A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DF8A23-CDF9-41A0-8F2D-2CD8B7F87B90}" type="pres">
      <dgm:prSet presAssocID="{CEDA17D0-8CFE-475F-8B3D-D730699843DC}" presName="sibTrans" presStyleLbl="sibTrans2D1" presStyleIdx="1" presStyleCnt="9"/>
      <dgm:spPr/>
      <dgm:t>
        <a:bodyPr/>
        <a:lstStyle/>
        <a:p>
          <a:endParaRPr lang="en-US"/>
        </a:p>
      </dgm:t>
    </dgm:pt>
    <dgm:pt modelId="{665A86F1-6A24-4CBF-918D-3FC96D55D2FB}" type="pres">
      <dgm:prSet presAssocID="{CEDA17D0-8CFE-475F-8B3D-D730699843DC}" presName="connectorText" presStyleLbl="sibTrans2D1" presStyleIdx="1" presStyleCnt="9"/>
      <dgm:spPr/>
      <dgm:t>
        <a:bodyPr/>
        <a:lstStyle/>
        <a:p>
          <a:endParaRPr lang="en-US"/>
        </a:p>
      </dgm:t>
    </dgm:pt>
    <dgm:pt modelId="{93463BA7-960E-44BA-A042-60A000B614FB}" type="pres">
      <dgm:prSet presAssocID="{47833E2C-0152-473F-828D-BE495317767F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AA5A7E-0B2E-48F7-9165-FE24975554DD}" type="pres">
      <dgm:prSet presAssocID="{B18E2FDF-0BBF-483A-9503-E559BA67DECE}" presName="sibTrans" presStyleLbl="sibTrans2D1" presStyleIdx="2" presStyleCnt="9"/>
      <dgm:spPr/>
      <dgm:t>
        <a:bodyPr/>
        <a:lstStyle/>
        <a:p>
          <a:endParaRPr lang="en-US"/>
        </a:p>
      </dgm:t>
    </dgm:pt>
    <dgm:pt modelId="{A1C06530-D98F-455F-BAED-3852B85C3AC5}" type="pres">
      <dgm:prSet presAssocID="{B18E2FDF-0BBF-483A-9503-E559BA67DECE}" presName="connectorText" presStyleLbl="sibTrans2D1" presStyleIdx="2" presStyleCnt="9"/>
      <dgm:spPr/>
      <dgm:t>
        <a:bodyPr/>
        <a:lstStyle/>
        <a:p>
          <a:endParaRPr lang="en-US"/>
        </a:p>
      </dgm:t>
    </dgm:pt>
    <dgm:pt modelId="{69C07911-48A2-4D5C-AF87-6FB1DFB2B2E1}" type="pres">
      <dgm:prSet presAssocID="{D0BE0CAB-B731-462E-8354-3FBF94198F27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CD0915-CF1A-4019-BC40-6F0207A13249}" type="pres">
      <dgm:prSet presAssocID="{6B0E9DDF-3DA7-43CF-95AC-9142CA206EA4}" presName="sibTrans" presStyleLbl="sibTrans2D1" presStyleIdx="3" presStyleCnt="9"/>
      <dgm:spPr/>
      <dgm:t>
        <a:bodyPr/>
        <a:lstStyle/>
        <a:p>
          <a:endParaRPr lang="en-US"/>
        </a:p>
      </dgm:t>
    </dgm:pt>
    <dgm:pt modelId="{5FF0584B-4678-41D4-A45E-47C43E8DD09C}" type="pres">
      <dgm:prSet presAssocID="{6B0E9DDF-3DA7-43CF-95AC-9142CA206EA4}" presName="connectorText" presStyleLbl="sibTrans2D1" presStyleIdx="3" presStyleCnt="9"/>
      <dgm:spPr/>
      <dgm:t>
        <a:bodyPr/>
        <a:lstStyle/>
        <a:p>
          <a:endParaRPr lang="en-US"/>
        </a:p>
      </dgm:t>
    </dgm:pt>
    <dgm:pt modelId="{68122EE0-CF8C-4AA2-8456-5C85D6CFE0C2}" type="pres">
      <dgm:prSet presAssocID="{D2B57812-175C-41C4-B5F8-F2690B7488DB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96255-281E-4638-B932-51B9B91B94CC}" type="pres">
      <dgm:prSet presAssocID="{E7ADB521-CA81-4ED8-B52C-94A70B7BDE5F}" presName="sibTrans" presStyleLbl="sibTrans2D1" presStyleIdx="4" presStyleCnt="9"/>
      <dgm:spPr/>
      <dgm:t>
        <a:bodyPr/>
        <a:lstStyle/>
        <a:p>
          <a:endParaRPr lang="en-US"/>
        </a:p>
      </dgm:t>
    </dgm:pt>
    <dgm:pt modelId="{A3469C91-02B8-4A87-BB6A-4B4221F4E989}" type="pres">
      <dgm:prSet presAssocID="{E7ADB521-CA81-4ED8-B52C-94A70B7BDE5F}" presName="connectorText" presStyleLbl="sibTrans2D1" presStyleIdx="4" presStyleCnt="9"/>
      <dgm:spPr/>
      <dgm:t>
        <a:bodyPr/>
        <a:lstStyle/>
        <a:p>
          <a:endParaRPr lang="en-US"/>
        </a:p>
      </dgm:t>
    </dgm:pt>
    <dgm:pt modelId="{672380A2-D1E0-4A8E-8D1E-3760CF518D08}" type="pres">
      <dgm:prSet presAssocID="{38F96287-1B71-49AD-8576-5BC4E8786BCD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DFC727-8F8F-4AAB-9A89-D9F8D3931B18}" type="pres">
      <dgm:prSet presAssocID="{09B40BC1-1AF3-4F88-AA89-700517EBE1C0}" presName="sibTrans" presStyleLbl="sibTrans2D1" presStyleIdx="5" presStyleCnt="9"/>
      <dgm:spPr/>
      <dgm:t>
        <a:bodyPr/>
        <a:lstStyle/>
        <a:p>
          <a:endParaRPr lang="en-US"/>
        </a:p>
      </dgm:t>
    </dgm:pt>
    <dgm:pt modelId="{F15DF00A-E5DE-467B-9321-404872D4DF73}" type="pres">
      <dgm:prSet presAssocID="{09B40BC1-1AF3-4F88-AA89-700517EBE1C0}" presName="connectorText" presStyleLbl="sibTrans2D1" presStyleIdx="5" presStyleCnt="9"/>
      <dgm:spPr/>
      <dgm:t>
        <a:bodyPr/>
        <a:lstStyle/>
        <a:p>
          <a:endParaRPr lang="en-US"/>
        </a:p>
      </dgm:t>
    </dgm:pt>
    <dgm:pt modelId="{499EA584-CF2C-487C-A754-946238A334CF}" type="pres">
      <dgm:prSet presAssocID="{A469B30F-98F2-4C73-97A6-81561C8476A0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69A34-9C27-4E30-8B67-C56AC814FF11}" type="pres">
      <dgm:prSet presAssocID="{003B15D7-D271-49ED-BB42-AC099AD2039D}" presName="sibTrans" presStyleLbl="sibTrans2D1" presStyleIdx="6" presStyleCnt="9"/>
      <dgm:spPr/>
      <dgm:t>
        <a:bodyPr/>
        <a:lstStyle/>
        <a:p>
          <a:endParaRPr lang="en-US"/>
        </a:p>
      </dgm:t>
    </dgm:pt>
    <dgm:pt modelId="{9F9972A8-417B-4FEA-A4C9-08FAB8334AD8}" type="pres">
      <dgm:prSet presAssocID="{003B15D7-D271-49ED-BB42-AC099AD2039D}" presName="connectorText" presStyleLbl="sibTrans2D1" presStyleIdx="6" presStyleCnt="9"/>
      <dgm:spPr/>
      <dgm:t>
        <a:bodyPr/>
        <a:lstStyle/>
        <a:p>
          <a:endParaRPr lang="en-US"/>
        </a:p>
      </dgm:t>
    </dgm:pt>
    <dgm:pt modelId="{801135C9-C302-4407-856B-9985F84778D3}" type="pres">
      <dgm:prSet presAssocID="{EE1ED720-9173-4F39-B4D3-048760C3C33D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03AD41-536A-4936-9AA4-CA10ED27CBDF}" type="pres">
      <dgm:prSet presAssocID="{B372043C-D942-4488-B27A-F053D2704C50}" presName="sibTrans" presStyleLbl="sibTrans2D1" presStyleIdx="7" presStyleCnt="9"/>
      <dgm:spPr/>
      <dgm:t>
        <a:bodyPr/>
        <a:lstStyle/>
        <a:p>
          <a:endParaRPr lang="en-US"/>
        </a:p>
      </dgm:t>
    </dgm:pt>
    <dgm:pt modelId="{29AF607B-5819-472D-8B27-276BF4248A36}" type="pres">
      <dgm:prSet presAssocID="{B372043C-D942-4488-B27A-F053D2704C50}" presName="connectorText" presStyleLbl="sibTrans2D1" presStyleIdx="7" presStyleCnt="9"/>
      <dgm:spPr/>
      <dgm:t>
        <a:bodyPr/>
        <a:lstStyle/>
        <a:p>
          <a:endParaRPr lang="en-US"/>
        </a:p>
      </dgm:t>
    </dgm:pt>
    <dgm:pt modelId="{E6B9798F-4FFE-4F26-AF1C-14A7EE95E00D}" type="pres">
      <dgm:prSet presAssocID="{BC9EBC24-17A9-444A-935F-36B04F585310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2FC7C0-6F9E-46D7-9784-13F45668FE17}" type="pres">
      <dgm:prSet presAssocID="{8D9D9B1C-F65B-42F1-91BD-F32221067E76}" presName="sibTrans" presStyleLbl="sibTrans2D1" presStyleIdx="8" presStyleCnt="9"/>
      <dgm:spPr/>
      <dgm:t>
        <a:bodyPr/>
        <a:lstStyle/>
        <a:p>
          <a:endParaRPr lang="en-US"/>
        </a:p>
      </dgm:t>
    </dgm:pt>
    <dgm:pt modelId="{74362FAD-F09C-4F16-85F3-60CE973F2987}" type="pres">
      <dgm:prSet presAssocID="{8D9D9B1C-F65B-42F1-91BD-F32221067E76}" presName="connectorText" presStyleLbl="sibTrans2D1" presStyleIdx="8" presStyleCnt="9"/>
      <dgm:spPr/>
      <dgm:t>
        <a:bodyPr/>
        <a:lstStyle/>
        <a:p>
          <a:endParaRPr lang="en-US"/>
        </a:p>
      </dgm:t>
    </dgm:pt>
    <dgm:pt modelId="{1C9CD873-FFA6-465D-9530-E07B56952002}" type="pres">
      <dgm:prSet presAssocID="{76F8B3BB-CFC3-45B1-BB26-FDDBE3143920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8DC6AB-C232-43C4-961C-DAEA9F063864}" type="presOf" srcId="{EE1ED720-9173-4F39-B4D3-048760C3C33D}" destId="{801135C9-C302-4407-856B-9985F84778D3}" srcOrd="0" destOrd="0" presId="urn:microsoft.com/office/officeart/2005/8/layout/process1"/>
    <dgm:cxn modelId="{5DE32C89-6D03-4651-871B-053AE15C18F9}" type="presOf" srcId="{28BA36DA-EC40-4A87-9D87-A3042030760B}" destId="{01B39754-9A5A-4B87-83AD-6FDD405D5008}" srcOrd="1" destOrd="0" presId="urn:microsoft.com/office/officeart/2005/8/layout/process1"/>
    <dgm:cxn modelId="{EF6C82F9-35B3-4F18-B4E2-0487AFDC8F12}" srcId="{12CA8DE9-BA1B-446D-9057-6A3F42CF78FF}" destId="{38F96287-1B71-49AD-8576-5BC4E8786BCD}" srcOrd="5" destOrd="0" parTransId="{7BE99A17-9ABA-4E01-8C81-5E1506573206}" sibTransId="{09B40BC1-1AF3-4F88-AA89-700517EBE1C0}"/>
    <dgm:cxn modelId="{BA8AA417-4725-4559-B203-93C248989760}" type="presOf" srcId="{8D9D9B1C-F65B-42F1-91BD-F32221067E76}" destId="{802FC7C0-6F9E-46D7-9784-13F45668FE17}" srcOrd="0" destOrd="0" presId="urn:microsoft.com/office/officeart/2005/8/layout/process1"/>
    <dgm:cxn modelId="{C0D84797-AF9A-480C-B052-6ACEB760819C}" type="presOf" srcId="{B18E2FDF-0BBF-483A-9503-E559BA67DECE}" destId="{E4AA5A7E-0B2E-48F7-9165-FE24975554DD}" srcOrd="0" destOrd="0" presId="urn:microsoft.com/office/officeart/2005/8/layout/process1"/>
    <dgm:cxn modelId="{45B80ECD-2923-4513-83BF-BAB836F5E764}" srcId="{12CA8DE9-BA1B-446D-9057-6A3F42CF78FF}" destId="{47833E2C-0152-473F-828D-BE495317767F}" srcOrd="2" destOrd="0" parTransId="{29B0E0B4-EB8E-49C9-80A5-CB546A95094C}" sibTransId="{B18E2FDF-0BBF-483A-9503-E559BA67DECE}"/>
    <dgm:cxn modelId="{EB1DB170-ECB4-4A66-9940-701952DFFAEF}" type="presOf" srcId="{003B15D7-D271-49ED-BB42-AC099AD2039D}" destId="{9F9972A8-417B-4FEA-A4C9-08FAB8334AD8}" srcOrd="1" destOrd="0" presId="urn:microsoft.com/office/officeart/2005/8/layout/process1"/>
    <dgm:cxn modelId="{7C7721A0-E3CB-400A-9028-3DC434E84998}" type="presOf" srcId="{B372043C-D942-4488-B27A-F053D2704C50}" destId="{EC03AD41-536A-4936-9AA4-CA10ED27CBDF}" srcOrd="0" destOrd="0" presId="urn:microsoft.com/office/officeart/2005/8/layout/process1"/>
    <dgm:cxn modelId="{3C78A7BA-869D-49A9-9D6B-7A0E5E3AB6CB}" type="presOf" srcId="{8D9D9B1C-F65B-42F1-91BD-F32221067E76}" destId="{74362FAD-F09C-4F16-85F3-60CE973F2987}" srcOrd="1" destOrd="0" presId="urn:microsoft.com/office/officeart/2005/8/layout/process1"/>
    <dgm:cxn modelId="{AA73B097-E151-4BC1-ACC1-8B13504B8690}" type="presOf" srcId="{09B40BC1-1AF3-4F88-AA89-700517EBE1C0}" destId="{F15DF00A-E5DE-467B-9321-404872D4DF73}" srcOrd="1" destOrd="0" presId="urn:microsoft.com/office/officeart/2005/8/layout/process1"/>
    <dgm:cxn modelId="{6DE6606D-FA46-4A55-A56B-695D81649781}" srcId="{12CA8DE9-BA1B-446D-9057-6A3F42CF78FF}" destId="{7901B219-E1AB-409E-822E-62F00C643E62}" srcOrd="0" destOrd="0" parTransId="{18D03386-15F5-47F7-BEF7-B18A2860F1FB}" sibTransId="{28BA36DA-EC40-4A87-9D87-A3042030760B}"/>
    <dgm:cxn modelId="{49359E38-E044-4A7C-919E-604EFDA71A4B}" type="presOf" srcId="{B372043C-D942-4488-B27A-F053D2704C50}" destId="{29AF607B-5819-472D-8B27-276BF4248A36}" srcOrd="1" destOrd="0" presId="urn:microsoft.com/office/officeart/2005/8/layout/process1"/>
    <dgm:cxn modelId="{0B921B85-E4DB-4BF9-80D4-6A97D2C840BC}" type="presOf" srcId="{6B0E9DDF-3DA7-43CF-95AC-9142CA206EA4}" destId="{03CD0915-CF1A-4019-BC40-6F0207A13249}" srcOrd="0" destOrd="0" presId="urn:microsoft.com/office/officeart/2005/8/layout/process1"/>
    <dgm:cxn modelId="{DF78E100-960F-49F9-B55B-DDDD1E2A5FEB}" srcId="{12CA8DE9-BA1B-446D-9057-6A3F42CF78FF}" destId="{BC9EBC24-17A9-444A-935F-36B04F585310}" srcOrd="8" destOrd="0" parTransId="{107F8A59-BA8F-4C49-B4BD-F001B7E2885E}" sibTransId="{8D9D9B1C-F65B-42F1-91BD-F32221067E76}"/>
    <dgm:cxn modelId="{76F190EA-2C6D-4489-B36C-34B1B0761FCE}" type="presOf" srcId="{A469B30F-98F2-4C73-97A6-81561C8476A0}" destId="{499EA584-CF2C-487C-A754-946238A334CF}" srcOrd="0" destOrd="0" presId="urn:microsoft.com/office/officeart/2005/8/layout/process1"/>
    <dgm:cxn modelId="{798717D2-B300-448A-A022-08BA37C27B76}" type="presOf" srcId="{D0BE0CAB-B731-462E-8354-3FBF94198F27}" destId="{69C07911-48A2-4D5C-AF87-6FB1DFB2B2E1}" srcOrd="0" destOrd="0" presId="urn:microsoft.com/office/officeart/2005/8/layout/process1"/>
    <dgm:cxn modelId="{9E9A572B-F718-49C1-B6C2-E9C6A1278BDB}" type="presOf" srcId="{B18E2FDF-0BBF-483A-9503-E559BA67DECE}" destId="{A1C06530-D98F-455F-BAED-3852B85C3AC5}" srcOrd="1" destOrd="0" presId="urn:microsoft.com/office/officeart/2005/8/layout/process1"/>
    <dgm:cxn modelId="{47DF77E2-EBF2-4C1E-8932-61864A8DD440}" srcId="{12CA8DE9-BA1B-446D-9057-6A3F42CF78FF}" destId="{5EF1E22A-8227-4702-BAAC-2567386D3E8A}" srcOrd="1" destOrd="0" parTransId="{F76D197D-48E8-47B0-8FE9-6170510AC127}" sibTransId="{CEDA17D0-8CFE-475F-8B3D-D730699843DC}"/>
    <dgm:cxn modelId="{13644F6A-3ABD-48DE-99C4-6074330F03BB}" srcId="{12CA8DE9-BA1B-446D-9057-6A3F42CF78FF}" destId="{EE1ED720-9173-4F39-B4D3-048760C3C33D}" srcOrd="7" destOrd="0" parTransId="{22789A76-B129-456B-8CA6-ACAB88333C69}" sibTransId="{B372043C-D942-4488-B27A-F053D2704C50}"/>
    <dgm:cxn modelId="{49180918-2B43-4BC0-B1DD-7A20890EB58E}" type="presOf" srcId="{7901B219-E1AB-409E-822E-62F00C643E62}" destId="{AABA0A82-BAAE-47FA-9279-EE2DC9D94252}" srcOrd="0" destOrd="0" presId="urn:microsoft.com/office/officeart/2005/8/layout/process1"/>
    <dgm:cxn modelId="{C842CB9E-232E-473A-BF76-21876E9DA3A9}" type="presOf" srcId="{BC9EBC24-17A9-444A-935F-36B04F585310}" destId="{E6B9798F-4FFE-4F26-AF1C-14A7EE95E00D}" srcOrd="0" destOrd="0" presId="urn:microsoft.com/office/officeart/2005/8/layout/process1"/>
    <dgm:cxn modelId="{31A38DBD-5177-4A51-9040-EEE000AB9A4A}" type="presOf" srcId="{12CA8DE9-BA1B-446D-9057-6A3F42CF78FF}" destId="{1EFF62A0-E9D0-4339-B5BC-F78139838D4F}" srcOrd="0" destOrd="0" presId="urn:microsoft.com/office/officeart/2005/8/layout/process1"/>
    <dgm:cxn modelId="{10F702E0-1D4F-41DD-A442-A0CF98B64044}" srcId="{12CA8DE9-BA1B-446D-9057-6A3F42CF78FF}" destId="{D2B57812-175C-41C4-B5F8-F2690B7488DB}" srcOrd="4" destOrd="0" parTransId="{CB3959EA-019F-4EB5-8FFD-09BB94C9A48F}" sibTransId="{E7ADB521-CA81-4ED8-B52C-94A70B7BDE5F}"/>
    <dgm:cxn modelId="{269386D5-3A13-41EF-B87A-3392E483A931}" type="presOf" srcId="{09B40BC1-1AF3-4F88-AA89-700517EBE1C0}" destId="{4EDFC727-8F8F-4AAB-9A89-D9F8D3931B18}" srcOrd="0" destOrd="0" presId="urn:microsoft.com/office/officeart/2005/8/layout/process1"/>
    <dgm:cxn modelId="{2BD7E03C-8A0A-44F1-AEB8-7CA13E8BD7DC}" type="presOf" srcId="{6B0E9DDF-3DA7-43CF-95AC-9142CA206EA4}" destId="{5FF0584B-4678-41D4-A45E-47C43E8DD09C}" srcOrd="1" destOrd="0" presId="urn:microsoft.com/office/officeart/2005/8/layout/process1"/>
    <dgm:cxn modelId="{47BF278E-1A7E-43FE-A86A-06C5FA34DEA3}" type="presOf" srcId="{5EF1E22A-8227-4702-BAAC-2567386D3E8A}" destId="{3156F40B-E088-4082-A4B8-049317919D4D}" srcOrd="0" destOrd="0" presId="urn:microsoft.com/office/officeart/2005/8/layout/process1"/>
    <dgm:cxn modelId="{29746A58-D5D7-4EC0-BBC8-28029E257A1B}" type="presOf" srcId="{38F96287-1B71-49AD-8576-5BC4E8786BCD}" destId="{672380A2-D1E0-4A8E-8D1E-3760CF518D08}" srcOrd="0" destOrd="0" presId="urn:microsoft.com/office/officeart/2005/8/layout/process1"/>
    <dgm:cxn modelId="{12322607-83DF-4E66-9B8E-E98F6C2E7B5B}" type="presOf" srcId="{003B15D7-D271-49ED-BB42-AC099AD2039D}" destId="{0E969A34-9C27-4E30-8B67-C56AC814FF11}" srcOrd="0" destOrd="0" presId="urn:microsoft.com/office/officeart/2005/8/layout/process1"/>
    <dgm:cxn modelId="{3204F0D7-665C-49C5-B444-80343729254C}" srcId="{12CA8DE9-BA1B-446D-9057-6A3F42CF78FF}" destId="{D0BE0CAB-B731-462E-8354-3FBF94198F27}" srcOrd="3" destOrd="0" parTransId="{38396063-617A-43D3-B074-1C5950C1AF39}" sibTransId="{6B0E9DDF-3DA7-43CF-95AC-9142CA206EA4}"/>
    <dgm:cxn modelId="{39E36A28-0B57-447B-8043-FB77779FE19B}" type="presOf" srcId="{E7ADB521-CA81-4ED8-B52C-94A70B7BDE5F}" destId="{A3469C91-02B8-4A87-BB6A-4B4221F4E989}" srcOrd="1" destOrd="0" presId="urn:microsoft.com/office/officeart/2005/8/layout/process1"/>
    <dgm:cxn modelId="{DF445CCE-7D39-46D6-A3FB-B903EE88610D}" type="presOf" srcId="{76F8B3BB-CFC3-45B1-BB26-FDDBE3143920}" destId="{1C9CD873-FFA6-465D-9530-E07B56952002}" srcOrd="0" destOrd="0" presId="urn:microsoft.com/office/officeart/2005/8/layout/process1"/>
    <dgm:cxn modelId="{4C7CD75F-1105-42FC-ADE9-4011A5778C3F}" type="presOf" srcId="{D2B57812-175C-41C4-B5F8-F2690B7488DB}" destId="{68122EE0-CF8C-4AA2-8456-5C85D6CFE0C2}" srcOrd="0" destOrd="0" presId="urn:microsoft.com/office/officeart/2005/8/layout/process1"/>
    <dgm:cxn modelId="{50349792-1922-4873-A679-12962B308330}" type="presOf" srcId="{CEDA17D0-8CFE-475F-8B3D-D730699843DC}" destId="{26DF8A23-CDF9-41A0-8F2D-2CD8B7F87B90}" srcOrd="0" destOrd="0" presId="urn:microsoft.com/office/officeart/2005/8/layout/process1"/>
    <dgm:cxn modelId="{78DD17DE-318F-4DD7-B70C-3031BEA555F2}" type="presOf" srcId="{CEDA17D0-8CFE-475F-8B3D-D730699843DC}" destId="{665A86F1-6A24-4CBF-918D-3FC96D55D2FB}" srcOrd="1" destOrd="0" presId="urn:microsoft.com/office/officeart/2005/8/layout/process1"/>
    <dgm:cxn modelId="{48F73C47-C30D-459B-8BB8-10644866F39E}" srcId="{12CA8DE9-BA1B-446D-9057-6A3F42CF78FF}" destId="{76F8B3BB-CFC3-45B1-BB26-FDDBE3143920}" srcOrd="9" destOrd="0" parTransId="{A402A855-7D15-4C9E-8157-A78B09995590}" sibTransId="{340BAAD7-DE2E-4223-8145-7734A3D73221}"/>
    <dgm:cxn modelId="{E5D7F358-7D24-4AD0-BAA2-F8397B94BA5A}" type="presOf" srcId="{47833E2C-0152-473F-828D-BE495317767F}" destId="{93463BA7-960E-44BA-A042-60A000B614FB}" srcOrd="0" destOrd="0" presId="urn:microsoft.com/office/officeart/2005/8/layout/process1"/>
    <dgm:cxn modelId="{6C05A6C9-144F-4F7C-BCB7-8340CBF6BACD}" srcId="{12CA8DE9-BA1B-446D-9057-6A3F42CF78FF}" destId="{A469B30F-98F2-4C73-97A6-81561C8476A0}" srcOrd="6" destOrd="0" parTransId="{82FA237E-9B10-44E0-B022-74B8AABDBCB5}" sibTransId="{003B15D7-D271-49ED-BB42-AC099AD2039D}"/>
    <dgm:cxn modelId="{CE8AC9ED-C0F7-4D71-A17F-CD00E119DEB5}" type="presOf" srcId="{28BA36DA-EC40-4A87-9D87-A3042030760B}" destId="{F323F5AE-9D18-447E-891E-735A3370AFF4}" srcOrd="0" destOrd="0" presId="urn:microsoft.com/office/officeart/2005/8/layout/process1"/>
    <dgm:cxn modelId="{A67F4F63-193F-47A3-AC0B-795DB95065D8}" type="presOf" srcId="{E7ADB521-CA81-4ED8-B52C-94A70B7BDE5F}" destId="{7D596255-281E-4638-B932-51B9B91B94CC}" srcOrd="0" destOrd="0" presId="urn:microsoft.com/office/officeart/2005/8/layout/process1"/>
    <dgm:cxn modelId="{15574E88-7727-4FAF-B9CD-9161A4A61F7E}" type="presParOf" srcId="{1EFF62A0-E9D0-4339-B5BC-F78139838D4F}" destId="{AABA0A82-BAAE-47FA-9279-EE2DC9D94252}" srcOrd="0" destOrd="0" presId="urn:microsoft.com/office/officeart/2005/8/layout/process1"/>
    <dgm:cxn modelId="{7BB744D1-392C-4D6E-A533-0648659D0F68}" type="presParOf" srcId="{1EFF62A0-E9D0-4339-B5BC-F78139838D4F}" destId="{F323F5AE-9D18-447E-891E-735A3370AFF4}" srcOrd="1" destOrd="0" presId="urn:microsoft.com/office/officeart/2005/8/layout/process1"/>
    <dgm:cxn modelId="{31F0EF62-A811-467C-845C-007B1586DA5C}" type="presParOf" srcId="{F323F5AE-9D18-447E-891E-735A3370AFF4}" destId="{01B39754-9A5A-4B87-83AD-6FDD405D5008}" srcOrd="0" destOrd="0" presId="urn:microsoft.com/office/officeart/2005/8/layout/process1"/>
    <dgm:cxn modelId="{4E40C86E-2EC5-421D-87CF-F59D4B328D5B}" type="presParOf" srcId="{1EFF62A0-E9D0-4339-B5BC-F78139838D4F}" destId="{3156F40B-E088-4082-A4B8-049317919D4D}" srcOrd="2" destOrd="0" presId="urn:microsoft.com/office/officeart/2005/8/layout/process1"/>
    <dgm:cxn modelId="{955A9CC5-44F7-4855-AEC2-3CD76B61E337}" type="presParOf" srcId="{1EFF62A0-E9D0-4339-B5BC-F78139838D4F}" destId="{26DF8A23-CDF9-41A0-8F2D-2CD8B7F87B90}" srcOrd="3" destOrd="0" presId="urn:microsoft.com/office/officeart/2005/8/layout/process1"/>
    <dgm:cxn modelId="{DB0380FD-BC04-403E-8796-457788FD665E}" type="presParOf" srcId="{26DF8A23-CDF9-41A0-8F2D-2CD8B7F87B90}" destId="{665A86F1-6A24-4CBF-918D-3FC96D55D2FB}" srcOrd="0" destOrd="0" presId="urn:microsoft.com/office/officeart/2005/8/layout/process1"/>
    <dgm:cxn modelId="{8B305ADB-0753-4A00-B081-74E363E38AA7}" type="presParOf" srcId="{1EFF62A0-E9D0-4339-B5BC-F78139838D4F}" destId="{93463BA7-960E-44BA-A042-60A000B614FB}" srcOrd="4" destOrd="0" presId="urn:microsoft.com/office/officeart/2005/8/layout/process1"/>
    <dgm:cxn modelId="{DF1641B8-2096-4122-8CCB-9D352AF660CA}" type="presParOf" srcId="{1EFF62A0-E9D0-4339-B5BC-F78139838D4F}" destId="{E4AA5A7E-0B2E-48F7-9165-FE24975554DD}" srcOrd="5" destOrd="0" presId="urn:microsoft.com/office/officeart/2005/8/layout/process1"/>
    <dgm:cxn modelId="{404F61EA-2C16-42C6-93C1-9083DADF916B}" type="presParOf" srcId="{E4AA5A7E-0B2E-48F7-9165-FE24975554DD}" destId="{A1C06530-D98F-455F-BAED-3852B85C3AC5}" srcOrd="0" destOrd="0" presId="urn:microsoft.com/office/officeart/2005/8/layout/process1"/>
    <dgm:cxn modelId="{D5B94595-BA2B-4408-9E55-17F4F2AC2BE6}" type="presParOf" srcId="{1EFF62A0-E9D0-4339-B5BC-F78139838D4F}" destId="{69C07911-48A2-4D5C-AF87-6FB1DFB2B2E1}" srcOrd="6" destOrd="0" presId="urn:microsoft.com/office/officeart/2005/8/layout/process1"/>
    <dgm:cxn modelId="{16C01F09-6B9A-4A8A-8525-99E4DB250F5A}" type="presParOf" srcId="{1EFF62A0-E9D0-4339-B5BC-F78139838D4F}" destId="{03CD0915-CF1A-4019-BC40-6F0207A13249}" srcOrd="7" destOrd="0" presId="urn:microsoft.com/office/officeart/2005/8/layout/process1"/>
    <dgm:cxn modelId="{5BFA5662-DCD3-43D5-871B-56B32E2CF4D6}" type="presParOf" srcId="{03CD0915-CF1A-4019-BC40-6F0207A13249}" destId="{5FF0584B-4678-41D4-A45E-47C43E8DD09C}" srcOrd="0" destOrd="0" presId="urn:microsoft.com/office/officeart/2005/8/layout/process1"/>
    <dgm:cxn modelId="{5156B2EE-126E-4400-92DA-E978237DACB1}" type="presParOf" srcId="{1EFF62A0-E9D0-4339-B5BC-F78139838D4F}" destId="{68122EE0-CF8C-4AA2-8456-5C85D6CFE0C2}" srcOrd="8" destOrd="0" presId="urn:microsoft.com/office/officeart/2005/8/layout/process1"/>
    <dgm:cxn modelId="{15148CFC-D46A-443C-9255-1F8B5650EEA5}" type="presParOf" srcId="{1EFF62A0-E9D0-4339-B5BC-F78139838D4F}" destId="{7D596255-281E-4638-B932-51B9B91B94CC}" srcOrd="9" destOrd="0" presId="urn:microsoft.com/office/officeart/2005/8/layout/process1"/>
    <dgm:cxn modelId="{D3B88387-F64B-4405-9B1E-1B11B1AC5CF8}" type="presParOf" srcId="{7D596255-281E-4638-B932-51B9B91B94CC}" destId="{A3469C91-02B8-4A87-BB6A-4B4221F4E989}" srcOrd="0" destOrd="0" presId="urn:microsoft.com/office/officeart/2005/8/layout/process1"/>
    <dgm:cxn modelId="{6A7F9369-CE38-4A0C-92A6-D91D2DC0F7FC}" type="presParOf" srcId="{1EFF62A0-E9D0-4339-B5BC-F78139838D4F}" destId="{672380A2-D1E0-4A8E-8D1E-3760CF518D08}" srcOrd="10" destOrd="0" presId="urn:microsoft.com/office/officeart/2005/8/layout/process1"/>
    <dgm:cxn modelId="{C83F3CCF-7317-4E74-9AEB-8891F14C395A}" type="presParOf" srcId="{1EFF62A0-E9D0-4339-B5BC-F78139838D4F}" destId="{4EDFC727-8F8F-4AAB-9A89-D9F8D3931B18}" srcOrd="11" destOrd="0" presId="urn:microsoft.com/office/officeart/2005/8/layout/process1"/>
    <dgm:cxn modelId="{73A06DCA-E78F-47A6-9703-262878A44CC4}" type="presParOf" srcId="{4EDFC727-8F8F-4AAB-9A89-D9F8D3931B18}" destId="{F15DF00A-E5DE-467B-9321-404872D4DF73}" srcOrd="0" destOrd="0" presId="urn:microsoft.com/office/officeart/2005/8/layout/process1"/>
    <dgm:cxn modelId="{5BB9B55A-82DF-4C46-8251-5CB3BB180AD6}" type="presParOf" srcId="{1EFF62A0-E9D0-4339-B5BC-F78139838D4F}" destId="{499EA584-CF2C-487C-A754-946238A334CF}" srcOrd="12" destOrd="0" presId="urn:microsoft.com/office/officeart/2005/8/layout/process1"/>
    <dgm:cxn modelId="{E67F87B3-AD10-45BC-96FD-7290FCEB6919}" type="presParOf" srcId="{1EFF62A0-E9D0-4339-B5BC-F78139838D4F}" destId="{0E969A34-9C27-4E30-8B67-C56AC814FF11}" srcOrd="13" destOrd="0" presId="urn:microsoft.com/office/officeart/2005/8/layout/process1"/>
    <dgm:cxn modelId="{73FD0B21-5616-43D0-BB1F-349CCB817169}" type="presParOf" srcId="{0E969A34-9C27-4E30-8B67-C56AC814FF11}" destId="{9F9972A8-417B-4FEA-A4C9-08FAB8334AD8}" srcOrd="0" destOrd="0" presId="urn:microsoft.com/office/officeart/2005/8/layout/process1"/>
    <dgm:cxn modelId="{CF18BFAC-D7C9-4398-9CAB-C8F411A511C6}" type="presParOf" srcId="{1EFF62A0-E9D0-4339-B5BC-F78139838D4F}" destId="{801135C9-C302-4407-856B-9985F84778D3}" srcOrd="14" destOrd="0" presId="urn:microsoft.com/office/officeart/2005/8/layout/process1"/>
    <dgm:cxn modelId="{77A42DAD-4543-41EA-BCAC-B0EC114D643B}" type="presParOf" srcId="{1EFF62A0-E9D0-4339-B5BC-F78139838D4F}" destId="{EC03AD41-536A-4936-9AA4-CA10ED27CBDF}" srcOrd="15" destOrd="0" presId="urn:microsoft.com/office/officeart/2005/8/layout/process1"/>
    <dgm:cxn modelId="{BBE7DD8E-F9C4-4FA2-A4C7-B1B1DADF1AE3}" type="presParOf" srcId="{EC03AD41-536A-4936-9AA4-CA10ED27CBDF}" destId="{29AF607B-5819-472D-8B27-276BF4248A36}" srcOrd="0" destOrd="0" presId="urn:microsoft.com/office/officeart/2005/8/layout/process1"/>
    <dgm:cxn modelId="{25A5E2BB-5443-4448-AB08-08A50F269DF0}" type="presParOf" srcId="{1EFF62A0-E9D0-4339-B5BC-F78139838D4F}" destId="{E6B9798F-4FFE-4F26-AF1C-14A7EE95E00D}" srcOrd="16" destOrd="0" presId="urn:microsoft.com/office/officeart/2005/8/layout/process1"/>
    <dgm:cxn modelId="{42BF55B3-840D-47B0-A44F-4AECF4B9DEC0}" type="presParOf" srcId="{1EFF62A0-E9D0-4339-B5BC-F78139838D4F}" destId="{802FC7C0-6F9E-46D7-9784-13F45668FE17}" srcOrd="17" destOrd="0" presId="urn:microsoft.com/office/officeart/2005/8/layout/process1"/>
    <dgm:cxn modelId="{3AA5177E-859F-422B-B884-8BC6508CDE34}" type="presParOf" srcId="{802FC7C0-6F9E-46D7-9784-13F45668FE17}" destId="{74362FAD-F09C-4F16-85F3-60CE973F2987}" srcOrd="0" destOrd="0" presId="urn:microsoft.com/office/officeart/2005/8/layout/process1"/>
    <dgm:cxn modelId="{1406AE01-69C5-4CB3-B2F2-E28B4E8E184E}" type="presParOf" srcId="{1EFF62A0-E9D0-4339-B5BC-F78139838D4F}" destId="{1C9CD873-FFA6-465D-9530-E07B56952002}" srcOrd="1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BA0A82-BAAE-47FA-9279-EE2DC9D94252}">
      <dsp:nvSpPr>
        <dsp:cNvPr id="0" name=""/>
        <dsp:cNvSpPr/>
      </dsp:nvSpPr>
      <dsp:spPr>
        <a:xfrm>
          <a:off x="9326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Files </a:t>
          </a:r>
          <a:r>
            <a:rPr lang="en-US" sz="1400" b="1" kern="1200" dirty="0" err="1" smtClean="0"/>
            <a:t>Completeand</a:t>
          </a:r>
          <a:r>
            <a:rPr lang="en-US" sz="1400" b="1" kern="1200" dirty="0" smtClean="0"/>
            <a:t> Ready</a:t>
          </a:r>
          <a:endParaRPr lang="en-US" sz="1400" b="1" kern="1200" dirty="0"/>
        </a:p>
      </dsp:txBody>
      <dsp:txXfrm>
        <a:off x="35004" y="25678"/>
        <a:ext cx="825353" cy="1069612"/>
      </dsp:txXfrm>
    </dsp:sp>
    <dsp:sp modelId="{F323F5AE-9D18-447E-891E-735A3370AFF4}">
      <dsp:nvSpPr>
        <dsp:cNvPr id="0" name=""/>
        <dsp:cNvSpPr/>
      </dsp:nvSpPr>
      <dsp:spPr>
        <a:xfrm>
          <a:off x="973707" y="451771"/>
          <a:ext cx="185862" cy="217424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1" kern="1200" dirty="0"/>
        </a:p>
      </dsp:txBody>
      <dsp:txXfrm>
        <a:off x="973707" y="495256"/>
        <a:ext cx="130103" cy="130454"/>
      </dsp:txXfrm>
    </dsp:sp>
    <dsp:sp modelId="{3156F40B-E088-4082-A4B8-049317919D4D}">
      <dsp:nvSpPr>
        <dsp:cNvPr id="0" name=""/>
        <dsp:cNvSpPr/>
      </dsp:nvSpPr>
      <dsp:spPr>
        <a:xfrm>
          <a:off x="1236720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Check Summed</a:t>
          </a:r>
          <a:endParaRPr lang="en-US" sz="1400" b="1" kern="1200" dirty="0"/>
        </a:p>
      </dsp:txBody>
      <dsp:txXfrm>
        <a:off x="1262398" y="25678"/>
        <a:ext cx="825353" cy="1069612"/>
      </dsp:txXfrm>
    </dsp:sp>
    <dsp:sp modelId="{26DF8A23-CDF9-41A0-8F2D-2CD8B7F87B90}">
      <dsp:nvSpPr>
        <dsp:cNvPr id="0" name=""/>
        <dsp:cNvSpPr/>
      </dsp:nvSpPr>
      <dsp:spPr>
        <a:xfrm>
          <a:off x="2201100" y="451771"/>
          <a:ext cx="185862" cy="217424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1" kern="1200"/>
        </a:p>
      </dsp:txBody>
      <dsp:txXfrm>
        <a:off x="2201100" y="495256"/>
        <a:ext cx="130103" cy="130454"/>
      </dsp:txXfrm>
    </dsp:sp>
    <dsp:sp modelId="{93463BA7-960E-44BA-A042-60A000B614FB}">
      <dsp:nvSpPr>
        <dsp:cNvPr id="0" name=""/>
        <dsp:cNvSpPr/>
      </dsp:nvSpPr>
      <dsp:spPr>
        <a:xfrm>
          <a:off x="2464113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Tarred and Staged</a:t>
          </a:r>
          <a:endParaRPr lang="en-US" sz="1400" b="1" kern="1200" dirty="0"/>
        </a:p>
      </dsp:txBody>
      <dsp:txXfrm>
        <a:off x="2489791" y="25678"/>
        <a:ext cx="825353" cy="1069612"/>
      </dsp:txXfrm>
    </dsp:sp>
    <dsp:sp modelId="{E4AA5A7E-0B2E-48F7-9165-FE24975554DD}">
      <dsp:nvSpPr>
        <dsp:cNvPr id="0" name=""/>
        <dsp:cNvSpPr/>
      </dsp:nvSpPr>
      <dsp:spPr>
        <a:xfrm>
          <a:off x="3428494" y="451771"/>
          <a:ext cx="185862" cy="217424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1" kern="1200"/>
        </a:p>
      </dsp:txBody>
      <dsp:txXfrm>
        <a:off x="3428494" y="495256"/>
        <a:ext cx="130103" cy="130454"/>
      </dsp:txXfrm>
    </dsp:sp>
    <dsp:sp modelId="{69C07911-48A2-4D5C-AF87-6FB1DFB2B2E1}">
      <dsp:nvSpPr>
        <dsp:cNvPr id="0" name=""/>
        <dsp:cNvSpPr/>
      </dsp:nvSpPr>
      <dsp:spPr>
        <a:xfrm>
          <a:off x="3691507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‘</a:t>
          </a:r>
          <a:r>
            <a:rPr lang="en-US" sz="1400" b="1" kern="1200" dirty="0" err="1" smtClean="0"/>
            <a:t>Tarballs</a:t>
          </a:r>
          <a:r>
            <a:rPr lang="en-US" sz="1400" b="1" kern="1200" dirty="0" smtClean="0"/>
            <a:t>’ </a:t>
          </a:r>
          <a:r>
            <a:rPr lang="en-US" sz="1400" b="1" kern="1200" dirty="0" err="1" smtClean="0"/>
            <a:t>db</a:t>
          </a:r>
          <a:r>
            <a:rPr lang="en-US" sz="1400" b="1" kern="1200" dirty="0" smtClean="0"/>
            <a:t> Entry/ XML Created</a:t>
          </a:r>
          <a:endParaRPr lang="en-US" sz="1400" b="1" kern="1200" dirty="0"/>
        </a:p>
      </dsp:txBody>
      <dsp:txXfrm>
        <a:off x="3717185" y="25678"/>
        <a:ext cx="825353" cy="1069612"/>
      </dsp:txXfrm>
    </dsp:sp>
    <dsp:sp modelId="{03CD0915-CF1A-4019-BC40-6F0207A13249}">
      <dsp:nvSpPr>
        <dsp:cNvPr id="0" name=""/>
        <dsp:cNvSpPr/>
      </dsp:nvSpPr>
      <dsp:spPr>
        <a:xfrm>
          <a:off x="4655888" y="451771"/>
          <a:ext cx="185862" cy="217424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1" kern="1200"/>
        </a:p>
      </dsp:txBody>
      <dsp:txXfrm>
        <a:off x="4655888" y="495256"/>
        <a:ext cx="130103" cy="130454"/>
      </dsp:txXfrm>
    </dsp:sp>
    <dsp:sp modelId="{68122EE0-CF8C-4AA2-8456-5C85D6CFE0C2}">
      <dsp:nvSpPr>
        <dsp:cNvPr id="0" name=""/>
        <dsp:cNvSpPr/>
      </dsp:nvSpPr>
      <dsp:spPr>
        <a:xfrm>
          <a:off x="4918901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Loaded</a:t>
          </a:r>
          <a:endParaRPr lang="en-US" sz="1400" b="1" kern="1200" dirty="0"/>
        </a:p>
      </dsp:txBody>
      <dsp:txXfrm>
        <a:off x="4944579" y="25678"/>
        <a:ext cx="825353" cy="1069612"/>
      </dsp:txXfrm>
    </dsp:sp>
    <dsp:sp modelId="{7D596255-281E-4638-B932-51B9B91B94CC}">
      <dsp:nvSpPr>
        <dsp:cNvPr id="0" name=""/>
        <dsp:cNvSpPr/>
      </dsp:nvSpPr>
      <dsp:spPr>
        <a:xfrm>
          <a:off x="5883282" y="451771"/>
          <a:ext cx="185862" cy="217424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1" kern="1200"/>
        </a:p>
      </dsp:txBody>
      <dsp:txXfrm>
        <a:off x="5883282" y="495256"/>
        <a:ext cx="130103" cy="130454"/>
      </dsp:txXfrm>
    </dsp:sp>
    <dsp:sp modelId="{672380A2-D1E0-4A8E-8D1E-3760CF518D08}">
      <dsp:nvSpPr>
        <dsp:cNvPr id="0" name=""/>
        <dsp:cNvSpPr/>
      </dsp:nvSpPr>
      <dsp:spPr>
        <a:xfrm>
          <a:off x="6146295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Sorted</a:t>
          </a:r>
          <a:endParaRPr lang="en-US" sz="1400" b="1" kern="1200" dirty="0"/>
        </a:p>
      </dsp:txBody>
      <dsp:txXfrm>
        <a:off x="6171973" y="25678"/>
        <a:ext cx="825353" cy="1069612"/>
      </dsp:txXfrm>
    </dsp:sp>
    <dsp:sp modelId="{4EDFC727-8F8F-4AAB-9A89-D9F8D3931B18}">
      <dsp:nvSpPr>
        <dsp:cNvPr id="0" name=""/>
        <dsp:cNvSpPr/>
      </dsp:nvSpPr>
      <dsp:spPr>
        <a:xfrm>
          <a:off x="7110676" y="451771"/>
          <a:ext cx="185862" cy="217424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1" kern="1200"/>
        </a:p>
      </dsp:txBody>
      <dsp:txXfrm>
        <a:off x="7110676" y="495256"/>
        <a:ext cx="130103" cy="130454"/>
      </dsp:txXfrm>
    </dsp:sp>
    <dsp:sp modelId="{499EA584-CF2C-487C-A754-946238A334CF}">
      <dsp:nvSpPr>
        <dsp:cNvPr id="0" name=""/>
        <dsp:cNvSpPr/>
      </dsp:nvSpPr>
      <dsp:spPr>
        <a:xfrm>
          <a:off x="7373689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Run Installed</a:t>
          </a:r>
          <a:endParaRPr lang="en-US" sz="1400" b="1" kern="1200" dirty="0"/>
        </a:p>
      </dsp:txBody>
      <dsp:txXfrm>
        <a:off x="7399367" y="25678"/>
        <a:ext cx="825353" cy="1069612"/>
      </dsp:txXfrm>
    </dsp:sp>
    <dsp:sp modelId="{0E969A34-9C27-4E30-8B67-C56AC814FF11}">
      <dsp:nvSpPr>
        <dsp:cNvPr id="0" name=""/>
        <dsp:cNvSpPr/>
      </dsp:nvSpPr>
      <dsp:spPr>
        <a:xfrm>
          <a:off x="8338070" y="451771"/>
          <a:ext cx="185862" cy="217424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1" kern="1200"/>
        </a:p>
      </dsp:txBody>
      <dsp:txXfrm>
        <a:off x="8338070" y="495256"/>
        <a:ext cx="130103" cy="130454"/>
      </dsp:txXfrm>
    </dsp:sp>
    <dsp:sp modelId="{801135C9-C302-4407-856B-9985F84778D3}">
      <dsp:nvSpPr>
        <dsp:cNvPr id="0" name=""/>
        <dsp:cNvSpPr/>
      </dsp:nvSpPr>
      <dsp:spPr>
        <a:xfrm>
          <a:off x="8601083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Evidence Support Built (opt)</a:t>
          </a:r>
          <a:endParaRPr lang="en-US" sz="1400" b="1" kern="1200" dirty="0"/>
        </a:p>
      </dsp:txBody>
      <dsp:txXfrm>
        <a:off x="8626761" y="25678"/>
        <a:ext cx="825353" cy="1069612"/>
      </dsp:txXfrm>
    </dsp:sp>
    <dsp:sp modelId="{EC03AD41-536A-4936-9AA4-CA10ED27CBDF}">
      <dsp:nvSpPr>
        <dsp:cNvPr id="0" name=""/>
        <dsp:cNvSpPr/>
      </dsp:nvSpPr>
      <dsp:spPr>
        <a:xfrm>
          <a:off x="9565464" y="451771"/>
          <a:ext cx="185862" cy="217424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1" kern="1200"/>
        </a:p>
      </dsp:txBody>
      <dsp:txXfrm>
        <a:off x="9565464" y="495256"/>
        <a:ext cx="130103" cy="130454"/>
      </dsp:txXfrm>
    </dsp:sp>
    <dsp:sp modelId="{E6B9798F-4FFE-4F26-AF1C-14A7EE95E00D}">
      <dsp:nvSpPr>
        <dsp:cNvPr id="0" name=""/>
        <dsp:cNvSpPr/>
      </dsp:nvSpPr>
      <dsp:spPr>
        <a:xfrm>
          <a:off x="9828477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1k Genome  Sync Data Posted</a:t>
          </a:r>
          <a:endParaRPr lang="en-US" sz="1400" b="1" kern="1200" dirty="0"/>
        </a:p>
      </dsp:txBody>
      <dsp:txXfrm>
        <a:off x="9854155" y="25678"/>
        <a:ext cx="825353" cy="1069612"/>
      </dsp:txXfrm>
    </dsp:sp>
    <dsp:sp modelId="{802FC7C0-6F9E-46D7-9784-13F45668FE17}">
      <dsp:nvSpPr>
        <dsp:cNvPr id="0" name=""/>
        <dsp:cNvSpPr/>
      </dsp:nvSpPr>
      <dsp:spPr>
        <a:xfrm>
          <a:off x="10792857" y="451771"/>
          <a:ext cx="185862" cy="217424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1" kern="1200"/>
        </a:p>
      </dsp:txBody>
      <dsp:txXfrm>
        <a:off x="10792857" y="495256"/>
        <a:ext cx="130103" cy="130454"/>
      </dsp:txXfrm>
    </dsp:sp>
    <dsp:sp modelId="{1C9CD873-FFA6-465D-9530-E07B56952002}">
      <dsp:nvSpPr>
        <dsp:cNvPr id="0" name=""/>
        <dsp:cNvSpPr/>
      </dsp:nvSpPr>
      <dsp:spPr>
        <a:xfrm>
          <a:off x="11055870" y="0"/>
          <a:ext cx="876709" cy="1120968"/>
        </a:xfrm>
        <a:prstGeom prst="roundRect">
          <a:avLst>
            <a:gd name="adj" fmla="val 10000"/>
          </a:avLst>
        </a:prstGeom>
        <a:solidFill>
          <a:srgbClr val="09B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Clean Up </a:t>
          </a:r>
          <a:r>
            <a:rPr lang="en-US" sz="1400" b="1" kern="1200" smtClean="0"/>
            <a:t>(temp </a:t>
          </a:r>
          <a:r>
            <a:rPr lang="en-US" sz="1400" b="1" kern="1200" dirty="0" smtClean="0"/>
            <a:t>files &amp; source tree)</a:t>
          </a:r>
          <a:endParaRPr lang="en-US" sz="1400" b="1" kern="1200" dirty="0"/>
        </a:p>
      </dsp:txBody>
      <dsp:txXfrm>
        <a:off x="11081548" y="25678"/>
        <a:ext cx="825353" cy="1069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66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83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6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71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242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7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72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5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59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19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36208-88D6-4D45-ACBE-75E10E2EFC3A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E52E2-7E06-4206-9C27-1C80898E3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6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letegenomics.com/customer-support/documentation/100357139.html" TargetMode="External"/><Relationship Id="rId2" Type="http://schemas.openxmlformats.org/officeDocument/2006/relationships/hyperlink" Target="http://media.completegenomics.com/documents/DataFileFormats_Standard_Pipeline_2.5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amtools.github.io/hts-specs/SAMv1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919202" y="72196"/>
            <a:ext cx="6353596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Processing States</a:t>
            </a:r>
            <a:endParaRPr lang="en-US" sz="4000" b="1" dirty="0"/>
          </a:p>
        </p:txBody>
      </p:sp>
      <p:grpSp>
        <p:nvGrpSpPr>
          <p:cNvPr id="82" name="Group 81"/>
          <p:cNvGrpSpPr/>
          <p:nvPr/>
        </p:nvGrpSpPr>
        <p:grpSpPr>
          <a:xfrm>
            <a:off x="150437" y="855962"/>
            <a:ext cx="4661593" cy="914692"/>
            <a:chOff x="150437" y="525488"/>
            <a:chExt cx="4661593" cy="914692"/>
          </a:xfrm>
        </p:grpSpPr>
        <p:grpSp>
          <p:nvGrpSpPr>
            <p:cNvPr id="69" name="Group 68"/>
            <p:cNvGrpSpPr/>
            <p:nvPr/>
          </p:nvGrpSpPr>
          <p:grpSpPr>
            <a:xfrm>
              <a:off x="150437" y="525488"/>
              <a:ext cx="1518343" cy="914692"/>
              <a:chOff x="150437" y="525488"/>
              <a:chExt cx="1518343" cy="914692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50437" y="525488"/>
                <a:ext cx="1518343" cy="914692"/>
              </a:xfrm>
              <a:prstGeom prst="rect">
                <a:avLst/>
              </a:prstGeom>
              <a:solidFill>
                <a:srgbClr val="09BFFF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Incoming1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261504" y="872765"/>
                <a:ext cx="1296208" cy="485004"/>
                <a:chOff x="282623" y="872765"/>
                <a:chExt cx="1296208" cy="485004"/>
              </a:xfrm>
            </p:grpSpPr>
            <p:sp>
              <p:nvSpPr>
                <p:cNvPr id="3" name="Rounded Rectangle 2"/>
                <p:cNvSpPr>
                  <a:spLocks noChangeAspect="1"/>
                </p:cNvSpPr>
                <p:nvPr/>
              </p:nvSpPr>
              <p:spPr>
                <a:xfrm>
                  <a:off x="282623" y="872765"/>
                  <a:ext cx="1131244" cy="320040"/>
                </a:xfrm>
                <a:prstGeom prst="roundRect">
                  <a:avLst/>
                </a:prstGeom>
                <a:solidFill>
                  <a:srgbClr val="B4E6A0"/>
                </a:solidFill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CG Genome</a:t>
                  </a:r>
                </a:p>
              </p:txBody>
            </p:sp>
            <p:sp>
              <p:nvSpPr>
                <p:cNvPr id="4" name="Rounded Rectangle 3"/>
                <p:cNvSpPr>
                  <a:spLocks noChangeAspect="1"/>
                </p:cNvSpPr>
                <p:nvPr/>
              </p:nvSpPr>
              <p:spPr>
                <a:xfrm>
                  <a:off x="365105" y="955247"/>
                  <a:ext cx="1131244" cy="320040"/>
                </a:xfrm>
                <a:prstGeom prst="roundRect">
                  <a:avLst/>
                </a:prstGeom>
                <a:solidFill>
                  <a:srgbClr val="B4E6A0"/>
                </a:solidFill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CG Genome</a:t>
                  </a:r>
                </a:p>
              </p:txBody>
            </p:sp>
            <p:sp>
              <p:nvSpPr>
                <p:cNvPr id="5" name="Rounded Rectangle 4"/>
                <p:cNvSpPr>
                  <a:spLocks noChangeAspect="1"/>
                </p:cNvSpPr>
                <p:nvPr/>
              </p:nvSpPr>
              <p:spPr>
                <a:xfrm>
                  <a:off x="447587" y="1037729"/>
                  <a:ext cx="1131244" cy="320040"/>
                </a:xfrm>
                <a:prstGeom prst="roundRect">
                  <a:avLst/>
                </a:prstGeom>
                <a:solidFill>
                  <a:srgbClr val="B4E6A0"/>
                </a:solidFill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 anchorCtr="1"/>
                <a:lstStyle/>
                <a:p>
                  <a:pPr algn="ctr"/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CG Genome</a:t>
                  </a:r>
                </a:p>
              </p:txBody>
            </p:sp>
          </p:grpSp>
        </p:grpSp>
        <p:grpSp>
          <p:nvGrpSpPr>
            <p:cNvPr id="70" name="Group 69"/>
            <p:cNvGrpSpPr/>
            <p:nvPr/>
          </p:nvGrpSpPr>
          <p:grpSpPr>
            <a:xfrm>
              <a:off x="1722062" y="525488"/>
              <a:ext cx="1518343" cy="914692"/>
              <a:chOff x="150437" y="525488"/>
              <a:chExt cx="1518343" cy="91469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150437" y="525488"/>
                <a:ext cx="1518343" cy="914692"/>
              </a:xfrm>
              <a:prstGeom prst="rect">
                <a:avLst/>
              </a:prstGeom>
              <a:solidFill>
                <a:srgbClr val="09BFFF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Incoming2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261504" y="872765"/>
                <a:ext cx="1296208" cy="485004"/>
                <a:chOff x="282623" y="872765"/>
                <a:chExt cx="1296208" cy="485004"/>
              </a:xfrm>
            </p:grpSpPr>
            <p:sp>
              <p:nvSpPr>
                <p:cNvPr id="73" name="Rounded Rectangle 72"/>
                <p:cNvSpPr>
                  <a:spLocks noChangeAspect="1"/>
                </p:cNvSpPr>
                <p:nvPr/>
              </p:nvSpPr>
              <p:spPr>
                <a:xfrm>
                  <a:off x="282623" y="872765"/>
                  <a:ext cx="1131244" cy="320040"/>
                </a:xfrm>
                <a:prstGeom prst="roundRect">
                  <a:avLst/>
                </a:prstGeom>
                <a:solidFill>
                  <a:srgbClr val="B4E6A0"/>
                </a:solidFill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CG Genome</a:t>
                  </a:r>
                </a:p>
              </p:txBody>
            </p:sp>
            <p:sp>
              <p:nvSpPr>
                <p:cNvPr id="74" name="Rounded Rectangle 73"/>
                <p:cNvSpPr>
                  <a:spLocks noChangeAspect="1"/>
                </p:cNvSpPr>
                <p:nvPr/>
              </p:nvSpPr>
              <p:spPr>
                <a:xfrm>
                  <a:off x="365105" y="955247"/>
                  <a:ext cx="1131244" cy="320040"/>
                </a:xfrm>
                <a:prstGeom prst="roundRect">
                  <a:avLst/>
                </a:prstGeom>
                <a:solidFill>
                  <a:srgbClr val="B4E6A0"/>
                </a:solidFill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CG Genome</a:t>
                  </a:r>
                </a:p>
              </p:txBody>
            </p:sp>
            <p:sp>
              <p:nvSpPr>
                <p:cNvPr id="75" name="Rounded Rectangle 74"/>
                <p:cNvSpPr>
                  <a:spLocks noChangeAspect="1"/>
                </p:cNvSpPr>
                <p:nvPr/>
              </p:nvSpPr>
              <p:spPr>
                <a:xfrm>
                  <a:off x="447587" y="1037729"/>
                  <a:ext cx="1131244" cy="320040"/>
                </a:xfrm>
                <a:prstGeom prst="roundRect">
                  <a:avLst/>
                </a:prstGeom>
                <a:solidFill>
                  <a:srgbClr val="B4E6A0"/>
                </a:solidFill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 anchorCtr="1"/>
                <a:lstStyle/>
                <a:p>
                  <a:pPr algn="ctr"/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CG Genome</a:t>
                  </a:r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3293687" y="525488"/>
              <a:ext cx="1518343" cy="914692"/>
              <a:chOff x="150437" y="525488"/>
              <a:chExt cx="1518343" cy="914692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150437" y="525488"/>
                <a:ext cx="1518343" cy="914692"/>
              </a:xfrm>
              <a:prstGeom prst="rect">
                <a:avLst/>
              </a:prstGeom>
              <a:solidFill>
                <a:srgbClr val="09BFFF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</a:rPr>
                  <a:t>Incoming3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261504" y="872765"/>
                <a:ext cx="1296208" cy="485004"/>
                <a:chOff x="282623" y="872765"/>
                <a:chExt cx="1296208" cy="485004"/>
              </a:xfrm>
            </p:grpSpPr>
            <p:sp>
              <p:nvSpPr>
                <p:cNvPr id="79" name="Rounded Rectangle 78"/>
                <p:cNvSpPr>
                  <a:spLocks noChangeAspect="1"/>
                </p:cNvSpPr>
                <p:nvPr/>
              </p:nvSpPr>
              <p:spPr>
                <a:xfrm>
                  <a:off x="282623" y="872765"/>
                  <a:ext cx="1131244" cy="320040"/>
                </a:xfrm>
                <a:prstGeom prst="roundRect">
                  <a:avLst/>
                </a:prstGeom>
                <a:solidFill>
                  <a:srgbClr val="B4E6A0"/>
                </a:solidFill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CG Genome</a:t>
                  </a:r>
                </a:p>
              </p:txBody>
            </p:sp>
            <p:sp>
              <p:nvSpPr>
                <p:cNvPr id="80" name="Rounded Rectangle 79"/>
                <p:cNvSpPr>
                  <a:spLocks noChangeAspect="1"/>
                </p:cNvSpPr>
                <p:nvPr/>
              </p:nvSpPr>
              <p:spPr>
                <a:xfrm>
                  <a:off x="365105" y="955247"/>
                  <a:ext cx="1131244" cy="320040"/>
                </a:xfrm>
                <a:prstGeom prst="roundRect">
                  <a:avLst/>
                </a:prstGeom>
                <a:solidFill>
                  <a:srgbClr val="B4E6A0"/>
                </a:solidFill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t" anchorCtr="0"/>
                <a:lstStyle/>
                <a:p>
                  <a:pPr algn="ctr"/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CG Genome</a:t>
                  </a:r>
                </a:p>
              </p:txBody>
            </p:sp>
            <p:sp>
              <p:nvSpPr>
                <p:cNvPr id="81" name="Rounded Rectangle 80"/>
                <p:cNvSpPr>
                  <a:spLocks noChangeAspect="1"/>
                </p:cNvSpPr>
                <p:nvPr/>
              </p:nvSpPr>
              <p:spPr>
                <a:xfrm>
                  <a:off x="447587" y="1037729"/>
                  <a:ext cx="1131244" cy="320040"/>
                </a:xfrm>
                <a:prstGeom prst="roundRect">
                  <a:avLst/>
                </a:prstGeom>
                <a:solidFill>
                  <a:srgbClr val="B4E6A0"/>
                </a:solidFill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 anchorCtr="1"/>
                <a:lstStyle/>
                <a:p>
                  <a:pPr algn="ctr"/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CG Genome</a:t>
                  </a:r>
                </a:p>
              </p:txBody>
            </p:sp>
          </p:grpSp>
        </p:grpSp>
      </p:grpSp>
      <p:pic>
        <p:nvPicPr>
          <p:cNvPr id="87" name="Picture 8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6868" y="1777481"/>
            <a:ext cx="810999" cy="810999"/>
          </a:xfrm>
          <a:prstGeom prst="rect">
            <a:avLst/>
          </a:prstGeom>
          <a:scene3d>
            <a:camera prst="orthographicFront">
              <a:rot lat="0" lon="0" rev="900000"/>
            </a:camera>
            <a:lightRig rig="threePt" dir="t"/>
          </a:scene3d>
        </p:spPr>
      </p:pic>
      <p:graphicFrame>
        <p:nvGraphicFramePr>
          <p:cNvPr id="88" name="Diagram 87"/>
          <p:cNvGraphicFramePr/>
          <p:nvPr>
            <p:extLst>
              <p:ext uri="{D42A27DB-BD31-4B8C-83A1-F6EECF244321}">
                <p14:modId xmlns:p14="http://schemas.microsoft.com/office/powerpoint/2010/main" val="3543112269"/>
              </p:ext>
            </p:extLst>
          </p:nvPr>
        </p:nvGraphicFramePr>
        <p:xfrm>
          <a:off x="125047" y="4115809"/>
          <a:ext cx="11941907" cy="1120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1" name="Picture 9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763" y="1777481"/>
            <a:ext cx="810999" cy="810999"/>
          </a:xfrm>
          <a:prstGeom prst="rect">
            <a:avLst/>
          </a:prstGeom>
          <a:scene3d>
            <a:camera prst="orthographicFront">
              <a:rot lat="0" lon="0" rev="20700000"/>
            </a:camera>
            <a:lightRig rig="threePt" dir="t"/>
          </a:scene3d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316" y="1777481"/>
            <a:ext cx="810999" cy="810999"/>
          </a:xfrm>
          <a:prstGeom prst="rect">
            <a:avLst/>
          </a:prstGeom>
          <a:scene3d>
            <a:camera prst="orthographicFront">
              <a:rot lat="0" lon="0" rev="1500000"/>
            </a:camera>
            <a:lightRig rig="threePt" dir="t"/>
          </a:scene3d>
        </p:spPr>
      </p:pic>
      <p:sp>
        <p:nvSpPr>
          <p:cNvPr id="90" name="Rectangle 89"/>
          <p:cNvSpPr/>
          <p:nvPr/>
        </p:nvSpPr>
        <p:spPr>
          <a:xfrm>
            <a:off x="2863782" y="3289615"/>
            <a:ext cx="6930476" cy="357809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SRA ‘CG Native’ Production Pipeline</a:t>
            </a:r>
            <a:endParaRPr lang="en-US" sz="2800" b="1" dirty="0">
              <a:solidFill>
                <a:schemeClr val="tx1"/>
              </a:solidFill>
            </a:endParaRPr>
          </a:p>
        </p:txBody>
      </p:sp>
      <p:grpSp>
        <p:nvGrpSpPr>
          <p:cNvPr id="98" name="Group 97"/>
          <p:cNvGrpSpPr>
            <a:grpSpLocks noChangeAspect="1"/>
          </p:cNvGrpSpPr>
          <p:nvPr/>
        </p:nvGrpSpPr>
        <p:grpSpPr>
          <a:xfrm>
            <a:off x="599702" y="3166292"/>
            <a:ext cx="11288295" cy="677068"/>
            <a:chOff x="782588" y="3166292"/>
            <a:chExt cx="11288295" cy="677068"/>
          </a:xfrm>
        </p:grpSpPr>
        <p:sp>
          <p:nvSpPr>
            <p:cNvPr id="94" name="Rectangle 93"/>
            <p:cNvSpPr/>
            <p:nvPr/>
          </p:nvSpPr>
          <p:spPr>
            <a:xfrm flipV="1">
              <a:off x="811915" y="3815928"/>
              <a:ext cx="11247120" cy="274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scene3d>
              <a:camera prst="perspectiveFront" fov="0">
                <a:rot lat="180000" lon="20460000" rev="21540000"/>
              </a:camera>
              <a:lightRig rig="threePt" dir="t"/>
            </a:scene3d>
            <a:sp3d extrusionH="1524000">
              <a:extrusionClr>
                <a:srgbClr val="0070C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flipH="1">
              <a:off x="11430803" y="3189215"/>
              <a:ext cx="640080" cy="640080"/>
            </a:xfrm>
            <a:prstGeom prst="ellipse">
              <a:avLst/>
            </a:prstGeom>
            <a:solidFill>
              <a:srgbClr val="09BFFF"/>
            </a:solidFill>
            <a:ln w="38100">
              <a:solidFill>
                <a:schemeClr val="tx1"/>
              </a:solidFill>
            </a:ln>
            <a:scene3d>
              <a:camera prst="perspectiveContrastingRightFacing" fov="0">
                <a:rot lat="180000" lon="20460000" rev="21540000"/>
              </a:camera>
              <a:lightRig rig="threePt" dir="t"/>
            </a:scene3d>
            <a:sp3d extrusionH="1524000">
              <a:extrusionClr>
                <a:schemeClr val="accent3">
                  <a:lumMod val="60000"/>
                  <a:lumOff val="4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 flipV="1">
              <a:off x="811915" y="3166292"/>
              <a:ext cx="11247120" cy="274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scene3d>
              <a:camera prst="perspectiveFront" fov="0">
                <a:rot lat="180000" lon="20460000" rev="21540000"/>
              </a:camera>
              <a:lightRig rig="threePt" dir="t"/>
            </a:scene3d>
            <a:sp3d extrusionH="1524000">
              <a:extrusionClr>
                <a:srgbClr val="0070C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 flipH="1">
              <a:off x="782588" y="3189215"/>
              <a:ext cx="640080" cy="640080"/>
            </a:xfrm>
            <a:prstGeom prst="ellipse">
              <a:avLst/>
            </a:prstGeom>
            <a:solidFill>
              <a:srgbClr val="09BFFF"/>
            </a:solidFill>
            <a:ln w="38100">
              <a:solidFill>
                <a:schemeClr val="tx1"/>
              </a:solidFill>
            </a:ln>
            <a:scene3d>
              <a:camera prst="perspectiveContrastingRightFacing" fov="0">
                <a:rot lat="180000" lon="20460000" rev="21540000"/>
              </a:camera>
              <a:lightRig rig="threePt" dir="t"/>
            </a:scene3d>
            <a:sp3d extrusionH="1524000">
              <a:extrusionClr>
                <a:srgbClr val="0070C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1483216" y="3811380"/>
              <a:ext cx="203200" cy="274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ounded Rectangle 25"/>
          <p:cNvSpPr/>
          <p:nvPr/>
        </p:nvSpPr>
        <p:spPr>
          <a:xfrm>
            <a:off x="1216949" y="2817971"/>
            <a:ext cx="1094606" cy="288844"/>
          </a:xfrm>
          <a:prstGeom prst="roundRect">
            <a:avLst/>
          </a:prstGeom>
          <a:solidFill>
            <a:srgbClr val="B4E6A0"/>
          </a:solidFill>
          <a:ln/>
          <a:scene3d>
            <a:camera prst="perspectiveRight">
              <a:rot lat="0" lon="21000000" rev="0"/>
            </a:camera>
            <a:lightRig rig="threePt" dir="t"/>
          </a:scene3d>
          <a:sp3d extrusionH="381000">
            <a:extrusionClr>
              <a:schemeClr val="bg2">
                <a:lumMod val="75000"/>
              </a:schemeClr>
            </a:extrusion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CG Genome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2638752" y="2817971"/>
            <a:ext cx="1094606" cy="288844"/>
          </a:xfrm>
          <a:prstGeom prst="roundRect">
            <a:avLst/>
          </a:prstGeom>
          <a:solidFill>
            <a:srgbClr val="B4E6A0"/>
          </a:solidFill>
          <a:ln/>
          <a:scene3d>
            <a:camera prst="perspectiveRight">
              <a:rot lat="0" lon="21000000" rev="0"/>
            </a:camera>
            <a:lightRig rig="threePt" dir="t"/>
          </a:scene3d>
          <a:sp3d extrusionH="381000">
            <a:extrusionClr>
              <a:schemeClr val="bg2">
                <a:lumMod val="75000"/>
              </a:schemeClr>
            </a:extrusion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CG Genome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4747250" y="2817971"/>
            <a:ext cx="1094606" cy="288844"/>
          </a:xfrm>
          <a:prstGeom prst="roundRect">
            <a:avLst/>
          </a:prstGeom>
          <a:solidFill>
            <a:srgbClr val="B4E6A0"/>
          </a:solidFill>
          <a:ln/>
          <a:scene3d>
            <a:camera prst="perspectiveRight">
              <a:rot lat="0" lon="21000000" rev="0"/>
            </a:camera>
            <a:lightRig rig="threePt" dir="t"/>
          </a:scene3d>
          <a:sp3d extrusionH="381000">
            <a:extrusionClr>
              <a:schemeClr val="bg2">
                <a:lumMod val="75000"/>
              </a:schemeClr>
            </a:extrusion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CG Genome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6567090" y="2817971"/>
            <a:ext cx="1094606" cy="288844"/>
          </a:xfrm>
          <a:prstGeom prst="roundRect">
            <a:avLst/>
          </a:prstGeom>
          <a:solidFill>
            <a:srgbClr val="B4E6A0"/>
          </a:solidFill>
          <a:ln/>
          <a:scene3d>
            <a:camera prst="perspectiveRight">
              <a:rot lat="0" lon="21000000" rev="0"/>
            </a:camera>
            <a:lightRig rig="threePt" dir="t"/>
          </a:scene3d>
          <a:sp3d extrusionH="381000">
            <a:extrusionClr>
              <a:schemeClr val="bg2">
                <a:lumMod val="75000"/>
              </a:schemeClr>
            </a:extrusion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CG Genome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8471193" y="2817971"/>
            <a:ext cx="1094606" cy="288844"/>
          </a:xfrm>
          <a:prstGeom prst="roundRect">
            <a:avLst/>
          </a:prstGeom>
          <a:solidFill>
            <a:srgbClr val="B4E6A0"/>
          </a:solidFill>
          <a:ln/>
          <a:scene3d>
            <a:camera prst="perspectiveRight">
              <a:rot lat="0" lon="21000000" rev="0"/>
            </a:camera>
            <a:lightRig rig="threePt" dir="t"/>
          </a:scene3d>
          <a:sp3d extrusionH="381000">
            <a:extrusionClr>
              <a:schemeClr val="bg2">
                <a:lumMod val="75000"/>
              </a:schemeClr>
            </a:extrusion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CG Genome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9667081" y="2817971"/>
            <a:ext cx="1094606" cy="288844"/>
          </a:xfrm>
          <a:prstGeom prst="roundRect">
            <a:avLst/>
          </a:prstGeom>
          <a:solidFill>
            <a:srgbClr val="B4E6A0"/>
          </a:solidFill>
          <a:ln/>
          <a:scene3d>
            <a:camera prst="perspectiveRight">
              <a:rot lat="0" lon="21000000" rev="0"/>
            </a:camera>
            <a:lightRig rig="threePt" dir="t"/>
          </a:scene3d>
          <a:sp3d extrusionH="381000">
            <a:extrusionClr>
              <a:schemeClr val="bg2">
                <a:lumMod val="75000"/>
              </a:schemeClr>
            </a:extrusion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CG Genome</a:t>
            </a:r>
          </a:p>
        </p:txBody>
      </p:sp>
    </p:spTree>
    <p:extLst>
      <p:ext uri="{BB962C8B-B14F-4D97-AF65-F5344CB8AC3E}">
        <p14:creationId xmlns:p14="http://schemas.microsoft.com/office/powerpoint/2010/main" val="240483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REFERENCE table columns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3826" y="667572"/>
            <a:ext cx="10864349" cy="6078587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024188" indent="-3024188">
              <a:spcAft>
                <a:spcPts val="600"/>
              </a:spcAft>
            </a:pPr>
            <a:r>
              <a:rPr lang="en-US" b="1" dirty="0"/>
              <a:t>CGRAPH_HIGH</a:t>
            </a:r>
            <a:r>
              <a:rPr lang="en-US" b="1" dirty="0" smtClean="0"/>
              <a:t>:	Largest number of alignment overlaps within a reference interval (5kb bases). Based on primary and secondary alignments.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CGRAPH_LOW</a:t>
            </a:r>
            <a:r>
              <a:rPr lang="en-US" b="1" dirty="0" smtClean="0"/>
              <a:t>:	Lowest number of alignment overlaps within a reference interval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CGRAPH_MISMATCHES</a:t>
            </a:r>
            <a:r>
              <a:rPr lang="en-US" b="1" dirty="0" smtClean="0"/>
              <a:t>:	Count of alignment mismatches within a reference interval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CGRAPH_INDELS:	Count of alignment inserts/deletes within a reference </a:t>
            </a:r>
            <a:r>
              <a:rPr lang="en-US" b="1" dirty="0" smtClean="0"/>
              <a:t>interval (changing now)</a:t>
            </a:r>
          </a:p>
          <a:p>
            <a:pPr marL="3024188" indent="-3024188">
              <a:spcAft>
                <a:spcPts val="600"/>
              </a:spcAft>
            </a:pPr>
            <a:r>
              <a:rPr lang="en-US" b="1" dirty="0" smtClean="0"/>
              <a:t>CIRCULAR:	Indicates if the reference associated with a reference interval is circular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CS_KEY</a:t>
            </a:r>
            <a:r>
              <a:rPr lang="en-US" b="1" dirty="0" smtClean="0"/>
              <a:t>:	Last base in previous interval (‘T’ if ‘N’ is the last base or if at the first interval)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EVIDENCE_INTERVAL_IDS</a:t>
            </a:r>
            <a:r>
              <a:rPr lang="en-US" b="1" dirty="0" smtClean="0"/>
              <a:t>:	Interval IDs from EVIDENCE_INTERVAL table starting within a reference interval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OVERLAP_REF_LEN:	</a:t>
            </a:r>
            <a:r>
              <a:rPr lang="en-US" b="1" dirty="0" smtClean="0"/>
              <a:t>Initial </a:t>
            </a:r>
            <a:r>
              <a:rPr lang="en-US" b="1" dirty="0"/>
              <a:t>part of </a:t>
            </a:r>
            <a:r>
              <a:rPr lang="en-US" b="1" dirty="0" smtClean="0"/>
              <a:t>interval </a:t>
            </a:r>
            <a:r>
              <a:rPr lang="en-US" b="1" dirty="0"/>
              <a:t>with alignment's tails which started in previous </a:t>
            </a:r>
            <a:r>
              <a:rPr lang="en-US" b="1" dirty="0" smtClean="0"/>
              <a:t>intervals </a:t>
            </a:r>
            <a:r>
              <a:rPr lang="en-US" b="1" dirty="0"/>
              <a:t>(used to see if we need to get </a:t>
            </a:r>
            <a:r>
              <a:rPr lang="en-US" b="1" dirty="0" smtClean="0"/>
              <a:t>intervals </a:t>
            </a:r>
            <a:r>
              <a:rPr lang="en-US" b="1" dirty="0"/>
              <a:t>before </a:t>
            </a:r>
            <a:r>
              <a:rPr lang="en-US" b="1" dirty="0" smtClean="0"/>
              <a:t>the current one)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OVERLAP_REF_POS:	</a:t>
            </a:r>
            <a:r>
              <a:rPr lang="en-US" b="1" dirty="0" smtClean="0"/>
              <a:t>REF_POS </a:t>
            </a:r>
            <a:r>
              <a:rPr lang="en-US" b="1" dirty="0"/>
              <a:t>where the 1st alignment starts which ends in this </a:t>
            </a:r>
            <a:r>
              <a:rPr lang="en-US" b="1" dirty="0" smtClean="0"/>
              <a:t>interval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PRIMARY_ALIGNMENT_IDS</a:t>
            </a:r>
            <a:r>
              <a:rPr lang="en-US" b="1" dirty="0" smtClean="0"/>
              <a:t>:	Primary Alignment IDs from PRIMARY_ALIGNMENT table starting within a reference interval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SECONDARY_ALIGNMENT_IDS</a:t>
            </a:r>
            <a:r>
              <a:rPr lang="en-US" b="1" dirty="0" smtClean="0"/>
              <a:t>:	Secondary Alignment IDs from SECONDARY_ALIGNMENT table starting within a reference interval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SEQ_ID</a:t>
            </a:r>
            <a:r>
              <a:rPr lang="en-US" b="1" dirty="0" smtClean="0"/>
              <a:t>:	</a:t>
            </a:r>
            <a:r>
              <a:rPr lang="en-US" b="1" dirty="0" err="1" smtClean="0"/>
              <a:t>Accession.Version</a:t>
            </a:r>
            <a:r>
              <a:rPr lang="en-US" b="1" dirty="0" smtClean="0"/>
              <a:t> associated with a reference interval (i.e. from </a:t>
            </a:r>
            <a:r>
              <a:rPr lang="en-US" b="1" dirty="0" err="1" smtClean="0"/>
              <a:t>Config</a:t>
            </a:r>
            <a:r>
              <a:rPr lang="en-US" b="1" dirty="0" smtClean="0"/>
              <a:t> file)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SEQ_LEN</a:t>
            </a:r>
            <a:r>
              <a:rPr lang="en-US" b="1" dirty="0" smtClean="0"/>
              <a:t>:	Length of reference interval (5kb until the last interval for a reference)</a:t>
            </a:r>
            <a:endParaRPr lang="en-US" b="1" dirty="0"/>
          </a:p>
          <a:p>
            <a:pPr marL="3024188" indent="-3024188">
              <a:spcAft>
                <a:spcPts val="600"/>
              </a:spcAft>
            </a:pPr>
            <a:r>
              <a:rPr lang="en-US" b="1" dirty="0"/>
              <a:t>SEQ_START</a:t>
            </a:r>
            <a:r>
              <a:rPr lang="en-US" b="1" dirty="0" smtClean="0"/>
              <a:t>:	Start of reference interval on associated reference (0 if all Ns)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483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REFERENCE table columns (cont.)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2343" y="885877"/>
            <a:ext cx="4663486" cy="147732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&gt; </a:t>
            </a:r>
            <a:r>
              <a:rPr lang="en-US" b="1" dirty="0" err="1" smtClean="0">
                <a:solidFill>
                  <a:schemeClr val="bg1"/>
                </a:solidFill>
              </a:rPr>
              <a:t>kdbmeta</a:t>
            </a:r>
            <a:r>
              <a:rPr lang="en-US" b="1" dirty="0" smtClean="0">
                <a:solidFill>
                  <a:schemeClr val="bg1"/>
                </a:solidFill>
              </a:rPr>
              <a:t> -T REFERENCE &lt;</a:t>
            </a:r>
            <a:r>
              <a:rPr lang="en-US" b="1" dirty="0" err="1" smtClean="0">
                <a:solidFill>
                  <a:schemeClr val="bg1"/>
                </a:solidFill>
              </a:rPr>
              <a:t>csra</a:t>
            </a:r>
            <a:r>
              <a:rPr lang="en-US" b="1" dirty="0" smtClean="0">
                <a:solidFill>
                  <a:schemeClr val="bg1"/>
                </a:solidFill>
              </a:rPr>
              <a:t>&gt; col | </a:t>
            </a:r>
            <a:r>
              <a:rPr lang="en-US" b="1" dirty="0" err="1" smtClean="0">
                <a:solidFill>
                  <a:schemeClr val="bg1"/>
                </a:solidFill>
              </a:rPr>
              <a:t>grep</a:t>
            </a:r>
            <a:r>
              <a:rPr lang="en-US" b="1" dirty="0" smtClean="0">
                <a:solidFill>
                  <a:schemeClr val="bg1"/>
                </a:solidFill>
              </a:rPr>
              <a:t> type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  &lt;</a:t>
            </a:r>
            <a:r>
              <a:rPr lang="nl-NL" b="1" dirty="0">
                <a:solidFill>
                  <a:schemeClr val="bg1"/>
                </a:solidFill>
              </a:rPr>
              <a:t>CMP_ALTREAD type="INSDC:4na:bin"&gt;</a:t>
            </a:r>
          </a:p>
          <a:p>
            <a:r>
              <a:rPr lang="nl-NL" b="1" dirty="0">
                <a:solidFill>
                  <a:schemeClr val="bg1"/>
                </a:solidFill>
              </a:rPr>
              <a:t>  &lt;CMP_READ type="INSDC:2na:packed"&gt;</a:t>
            </a:r>
          </a:p>
          <a:p>
            <a:r>
              <a:rPr lang="nl-NL" b="1" dirty="0">
                <a:solidFill>
                  <a:schemeClr val="bg1"/>
                </a:solidFill>
              </a:rPr>
              <a:t>  &lt;MAX_SEQ_LEN type="U32"&gt;</a:t>
            </a:r>
          </a:p>
          <a:p>
            <a:r>
              <a:rPr lang="nl-NL" b="1" dirty="0">
                <a:solidFill>
                  <a:schemeClr val="bg1"/>
                </a:solidFill>
              </a:rPr>
              <a:t>  &lt;NAME type="utf8"&gt;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9029" y="2558274"/>
            <a:ext cx="6840628" cy="3485570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828800" indent="-1828800">
              <a:spcAft>
                <a:spcPts val="900"/>
              </a:spcAft>
            </a:pPr>
            <a:r>
              <a:rPr lang="en-US" b="1" dirty="0" smtClean="0"/>
              <a:t>CMP_ALTREAD:	Presence in metadata implies no ambiguity bases in references incorporated into </a:t>
            </a:r>
            <a:r>
              <a:rPr lang="en-US" b="1" dirty="0" err="1" smtClean="0"/>
              <a:t>csra</a:t>
            </a:r>
            <a:r>
              <a:rPr lang="en-US" b="1" dirty="0" smtClean="0"/>
              <a:t> or references are not incorporated into </a:t>
            </a:r>
            <a:r>
              <a:rPr lang="en-US" b="1" dirty="0" err="1" smtClean="0"/>
              <a:t>csra</a:t>
            </a:r>
            <a:r>
              <a:rPr lang="en-US" b="1" dirty="0" smtClean="0"/>
              <a:t>. </a:t>
            </a:r>
            <a:endParaRPr lang="en-US" b="1" dirty="0"/>
          </a:p>
          <a:p>
            <a:pPr marL="1828800" indent="-1828800">
              <a:spcAft>
                <a:spcPts val="900"/>
              </a:spcAft>
            </a:pPr>
            <a:r>
              <a:rPr lang="en-US" b="1" dirty="0" smtClean="0"/>
              <a:t>CMP_READ:	Used for sequences of references included in </a:t>
            </a:r>
            <a:r>
              <a:rPr lang="en-US" b="1" dirty="0" err="1" smtClean="0"/>
              <a:t>csra</a:t>
            </a:r>
            <a:r>
              <a:rPr lang="en-US" b="1" dirty="0" smtClean="0"/>
              <a:t>. Presence in metadata implies no references were incorporated into the </a:t>
            </a:r>
            <a:r>
              <a:rPr lang="en-US" b="1" dirty="0" err="1" smtClean="0"/>
              <a:t>csra</a:t>
            </a:r>
            <a:endParaRPr lang="en-US" b="1" dirty="0"/>
          </a:p>
          <a:p>
            <a:pPr marL="1828800" indent="-1828800">
              <a:spcAft>
                <a:spcPts val="900"/>
              </a:spcAft>
            </a:pPr>
            <a:r>
              <a:rPr lang="en-US" b="1" dirty="0" smtClean="0"/>
              <a:t>MAX_SEQ_LEN:	Maximum interval length (5kb)</a:t>
            </a:r>
            <a:endParaRPr lang="en-US" b="1" dirty="0"/>
          </a:p>
          <a:p>
            <a:pPr marL="1828800" indent="-1828800">
              <a:spcAft>
                <a:spcPts val="900"/>
              </a:spcAft>
            </a:pPr>
            <a:r>
              <a:rPr lang="en-US" b="1" dirty="0" smtClean="0"/>
              <a:t>NAME:	Name associated with a reference (not used). Names are retained in the ‘</a:t>
            </a:r>
            <a:r>
              <a:rPr lang="en-US" b="1" dirty="0" err="1" smtClean="0"/>
              <a:t>idx</a:t>
            </a:r>
            <a:r>
              <a:rPr lang="en-US" b="1" dirty="0" smtClean="0"/>
              <a:t>’ directory highlighted for the REFERENCE table in an earlier slide.</a:t>
            </a:r>
          </a:p>
        </p:txBody>
      </p:sp>
      <p:sp>
        <p:nvSpPr>
          <p:cNvPr id="6" name="Bent-Up Arrow 5"/>
          <p:cNvSpPr/>
          <p:nvPr/>
        </p:nvSpPr>
        <p:spPr>
          <a:xfrm rot="5400000">
            <a:off x="3354391" y="1982501"/>
            <a:ext cx="914400" cy="2103120"/>
          </a:xfrm>
          <a:prstGeom prst="bent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29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REFERENCE table columns (cont.)</a:t>
            </a:r>
            <a:endParaRPr lang="en-US" sz="4000" b="1" dirty="0"/>
          </a:p>
        </p:txBody>
      </p:sp>
      <p:sp>
        <p:nvSpPr>
          <p:cNvPr id="10" name="Curved Up Arrow 9"/>
          <p:cNvSpPr/>
          <p:nvPr/>
        </p:nvSpPr>
        <p:spPr>
          <a:xfrm>
            <a:off x="5329990" y="6448243"/>
            <a:ext cx="622681" cy="367415"/>
          </a:xfrm>
          <a:prstGeom prst="curved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9692" y="666441"/>
            <a:ext cx="11192617" cy="6120609"/>
            <a:chOff x="499692" y="666441"/>
            <a:chExt cx="11192617" cy="6120609"/>
          </a:xfrm>
        </p:grpSpPr>
        <p:sp>
          <p:nvSpPr>
            <p:cNvPr id="7" name="TextBox 6"/>
            <p:cNvSpPr txBox="1"/>
            <p:nvPr/>
          </p:nvSpPr>
          <p:spPr>
            <a:xfrm>
              <a:off x="499692" y="666441"/>
              <a:ext cx="4968663" cy="5755422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684463" indent="-2684463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 </a:t>
              </a:r>
              <a:r>
                <a:rPr lang="en-US" sz="1600" b="1" dirty="0" err="1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vdb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-dump &lt;</a:t>
              </a:r>
              <a:r>
                <a:rPr lang="en-US" sz="1600" b="1" dirty="0" err="1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csra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 -T REFERENCE 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-R 3</a:t>
              </a:r>
              <a:endPara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BASE_COUNT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3095693981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BIO_BASE_COUNT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3095693981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CGRAPH_HIGH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255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CGRAPH_INDELS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85331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CGRAPH_LOW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CGRAPH_MISMATCHES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28370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CIRCULAR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false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CMP_BASE_COUNT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CMP_READ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COLOR_MATRIX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0, 1, 2, 3,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…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CSREAD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030100230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… 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CS_KEY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T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CS_NATIVE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false</a:t>
              </a:r>
            </a:p>
            <a:p>
              <a:pPr marL="2684463" indent="-2684463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EVIDENCE_INTERVAL_IDS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1, 2, 3, 4,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…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FIXED_SPOT_LEN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LABEL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reference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LABEL_LEN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9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LABEL_START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MAX_SEQ_LEN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5000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MAX_SPOT_ID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619150</a:t>
              </a:r>
            </a:p>
            <a:p>
              <a:pPr marL="2684463" indent="-2684463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MIN_SPOT_ID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</a:t>
              </a:r>
            </a:p>
            <a:p>
              <a:pPr marL="2684463" indent="-2684463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…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787382" y="666441"/>
              <a:ext cx="5904927" cy="6120609"/>
              <a:chOff x="5787382" y="666441"/>
              <a:chExt cx="5904927" cy="6120609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787382" y="666441"/>
                <a:ext cx="5904927" cy="5724644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   </a:t>
                </a:r>
                <a:r>
                  <a:rPr lang="en-US" sz="1600" b="1" dirty="0" smtClean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NAME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chr1 (from </a:t>
                </a:r>
                <a:r>
                  <a:rPr lang="en-US" sz="1600" b="1" dirty="0" err="1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idx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dir.)</a:t>
                </a:r>
              </a:p>
              <a:p>
                <a:pPr marL="3092450" indent="-3092450"/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</a:t>
                </a:r>
                <a:r>
                  <a:rPr lang="en-US" sz="1600" b="1" dirty="0" smtClean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NAME_RANGE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OVERLAP_REF_LEN: 0, 0, 0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OVERLAP_REF_POS: 0, 0, 0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PRIMARY_ALIGNMENT_IDS: 1, 2, 3, 4, 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 QUALITY: 30, 30, 30, 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</a:t>
                </a:r>
                <a:r>
                  <a:rPr lang="en-US" sz="1600" b="1" dirty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RD_FILTER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SRA_READ_FILTER_PASS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    </a:t>
                </a:r>
                <a:r>
                  <a:rPr lang="en-US" sz="1600" b="1" dirty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READ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TAACCCTAAC 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</a:t>
                </a:r>
                <a:r>
                  <a:rPr lang="en-US" sz="1600" b="1" dirty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READ_FILTER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SRA_READ_FILTER_PASS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</a:t>
                </a:r>
                <a:r>
                  <a:rPr lang="en-US" sz="1600" b="1" dirty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READ_LEN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5000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</a:t>
                </a:r>
                <a:r>
                  <a:rPr lang="en-US" sz="1600" b="1" dirty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READ_START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0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</a:t>
                </a:r>
                <a:r>
                  <a:rPr lang="en-US" sz="1600" b="1" dirty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READ_TYPE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</a:t>
                </a:r>
                <a:r>
                  <a:rPr lang="en-US" sz="14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SRA_READ_TYPE_BIOLOGICAL</a:t>
                </a:r>
                <a:r>
                  <a:rPr lang="en-US" sz="14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| SRA_READ_TYPE_FORWARD</a:t>
                </a:r>
                <a:endParaRPr lang="en-US" sz="14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3092450" indent="-3092450"/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SECONDARY_ALIGNMENT_IDS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1, 2, 3, 4, 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  <a:endPara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  SEQ_ID: NC_000001.10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 SEQ_LEN: 5000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SEQ_START: 10001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</a:t>
                </a:r>
                <a:r>
                  <a:rPr lang="en-US" sz="16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SPOT_COUNT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619150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SPOT_GROUP: 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 </a:t>
                </a:r>
                <a:r>
                  <a:rPr lang="en-US" sz="1600" b="1" dirty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SPOT_ID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3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</a:t>
                </a:r>
                <a:r>
                  <a:rPr lang="en-US" sz="1600" b="1" dirty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SPOT_LEN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5000</a:t>
                </a:r>
              </a:p>
              <a:p>
                <a:pPr marL="3092450" indent="-3092450"/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</a:t>
                </a:r>
                <a:r>
                  <a:rPr lang="en-US" sz="1600" b="1" dirty="0" smtClean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TRIM_LEN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5000</a:t>
                </a:r>
              </a:p>
              <a:p>
                <a:pPr marL="3092450" indent="-3092450"/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</a:t>
                </a:r>
                <a:r>
                  <a:rPr lang="en-US" sz="1600" b="1" dirty="0" smtClean="0">
                    <a:solidFill>
                      <a:srgbClr val="FFFF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TRIM_START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</a:t>
                </a:r>
                <a:r>
                  <a:rPr lang="en-US" sz="1600" b="1" dirty="0">
                    <a:solidFill>
                      <a:schemeClr val="bg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843686" y="6479273"/>
                <a:ext cx="3792318" cy="307777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</a:rPr>
                  <a:t>‘SPOT’ in this table is actually a reference interval.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649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PRIMARY_ALIGNMENT table columns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4478" y="727732"/>
            <a:ext cx="11463044" cy="6001643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ALIGN_GROUP:	(</a:t>
            </a:r>
            <a:r>
              <a:rPr lang="en-US" b="1" dirty="0"/>
              <a:t>Only column in ‘md/cur’) </a:t>
            </a:r>
            <a:r>
              <a:rPr lang="en-US" b="1" dirty="0" smtClean="0"/>
              <a:t>Keeps </a:t>
            </a:r>
            <a:r>
              <a:rPr lang="en-US" b="1" dirty="0"/>
              <a:t>track of grouping within </a:t>
            </a:r>
            <a:r>
              <a:rPr lang="en-US" b="1" dirty="0" smtClean="0"/>
              <a:t>alignments – not used for CG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HAS_MISMATCH:	Binary data indicating the base locations for an alignment differs from the reference. Based on alignments in the ‘mapping’ files and the corresponding sequence in the ‘reads’ files.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HAS_REF_OFFSET:	Binary data indicating where an insertion or deletion starts within a read. In the CG case, gaps in the ‘mapping’ files are used to populate these values.</a:t>
            </a:r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MAPQ:	Alignment quality obtained from the ‘mapping’ files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MISMATCH:	Bases from the half-</a:t>
            </a:r>
            <a:r>
              <a:rPr lang="en-US" b="1" dirty="0" err="1" smtClean="0"/>
              <a:t>Dnb</a:t>
            </a:r>
            <a:r>
              <a:rPr lang="en-US" b="1" dirty="0" smtClean="0"/>
              <a:t>/read that correspond to the locations in HAS_MISMATCH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REF_ID:	Row in the REFERENCE columns corresponding to the reference interval containing this alignment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REF_LEN:	Length of the alignment on the reference (generally sum of D, N, and M cigar regions)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REF_OFFSET:	Offset magnitudes that correlate with HAS_MISMATCH column. Negative values represent inserts or CG half-DNB ‘overlap’ gaps . Positive values represent deletes and CG ‘non-overlap’ gaps.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REF_OFFSET_TYPE:	Each offset corresponds to an enumerated type (Normal I or D, Soft clip, Intron on the plus strand, Intron on the minus strand, Intron with unknown orientation, and Complete Genomics. In this case, all offsets are technical Complete Genomics offsets.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REF_ORIENTATION:	Alignment orientation on the reference from the ‘mapping’ files (minus strand – true or false)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REF_START:	Start location of an alignment within the reference interval indicated by REF_ID (0-4999)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SEQ_READ_ID:	Has values of 1 or 2 which correspond to the left or right half-DNBs respectively</a:t>
            </a:r>
            <a:endParaRPr lang="en-US" b="1" dirty="0"/>
          </a:p>
          <a:p>
            <a:pPr marL="2057400" indent="-2057400">
              <a:spcAft>
                <a:spcPts val="600"/>
              </a:spcAft>
            </a:pPr>
            <a:r>
              <a:rPr lang="en-US" b="1" dirty="0" smtClean="0"/>
              <a:t>SEQ_SPOT_ID:	Row in the SEQUENCE columns that corresponds to the half-DNB that is aligned</a:t>
            </a:r>
          </a:p>
        </p:txBody>
      </p:sp>
    </p:spTree>
    <p:extLst>
      <p:ext uri="{BB962C8B-B14F-4D97-AF65-F5344CB8AC3E}">
        <p14:creationId xmlns:p14="http://schemas.microsoft.com/office/powerpoint/2010/main" val="43913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43080" y="72196"/>
            <a:ext cx="11505841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PRIMARY_ALIGNMENT table columns (cont.)</a:t>
            </a:r>
            <a:endParaRPr lang="en-US" sz="40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92613" y="638980"/>
            <a:ext cx="12006774" cy="6153912"/>
            <a:chOff x="92613" y="638980"/>
            <a:chExt cx="12006774" cy="6153912"/>
          </a:xfrm>
        </p:grpSpPr>
        <p:sp>
          <p:nvSpPr>
            <p:cNvPr id="7" name="TextBox 6"/>
            <p:cNvSpPr txBox="1"/>
            <p:nvPr/>
          </p:nvSpPr>
          <p:spPr>
            <a:xfrm>
              <a:off x="92613" y="638980"/>
              <a:ext cx="5756738" cy="6153912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 </a:t>
              </a:r>
              <a:r>
                <a:rPr lang="en-US" sz="1600" b="1" dirty="0" err="1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vdb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-dump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US" sz="1600" b="1" dirty="0" err="1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csra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 -T 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PRIMARY_ALIGNMENT -R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44</a:t>
              </a:r>
            </a:p>
            <a:p>
              <a:pPr marL="3092450" indent="-3092450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ALIGNMENT_COUNT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2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ALIGN_GROUP: 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ALIGN_ID: 44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BASE_COUNT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22470717395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BIO_BASE_COUNT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22470717395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CIGAR_LONG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5=2B19=1X6N2=1X7=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CIGAR_LONG_LEN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17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CIGAR_SHORT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5M2I18M6N10M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CIGAR_SHORT_LEN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12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CLIPPED_CIGAR_LONG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5=2B19=1X6N2=1X7=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CLIPPED_CIGAR_LONG_LEN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17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CLIPPED_CIGAR_SHORT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5M2I18M6N10M</a:t>
              </a:r>
            </a:p>
            <a:p>
              <a:pPr marL="3092450" indent="-3092450"/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CLIPPED_CIGAR_SHORT_LEN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12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CLIPPED_HAS_MISMATCH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00000000000000000000 0000100100000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CLIPPED_HAS_REF_OFFSET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00000100000000000000 0000010000000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CLIPPED_MISMATCH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CLIPPED_QUALITY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24, 25, 25,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26, …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CLIPPED_READ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TCTTCTCTGGCTTAGAGGTA GATCCTCTAATCA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CLIPPED_REF_OFFSET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-2, 6</a:t>
              </a:r>
            </a:p>
            <a:p>
              <a:pPr marL="3092450" indent="-3092450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CMP_BASE_COUNT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22470717395</a:t>
              </a:r>
            </a:p>
            <a:p>
              <a:pPr marL="3092450" indent="-309245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COLOR_MATRIX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0, 1, 2, 3,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…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81703" y="638980"/>
              <a:ext cx="6117684" cy="6153912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682875" indent="-2682875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CS_KEY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T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CS_NATIVE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false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EDIT_DISTANCE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2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GLOBAL_REF_START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9411220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HAS_MISMATCH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00000000000000000000000010 010000000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HAS_REF_OFFSET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00000100000000000000000001 000000000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LABEL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ploidy1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LABEL_LEN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7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LABEL_START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LEFT_SOFT_CLIP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MAPQ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47</a:t>
              </a:r>
            </a:p>
            <a:p>
              <a:pPr marL="2682875" indent="-2682875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MATE_ALIGN_ID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775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MATE_CIGAR_LONG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10=5N20=2B5=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MATE_CIGAR_LONG_LEN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12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MATE_CIGAR_SHORT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10M5N20M2I3M</a:t>
              </a:r>
            </a:p>
            <a:p>
              <a:pPr marL="2682875" indent="-2682875"/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MATE_CIGAR_SHORT_LEN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12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MATE_EDIT_DISTANCE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MATE_REF_ID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1883</a:t>
              </a:r>
            </a:p>
            <a:p>
              <a:pPr marL="2682875" indent="-2682875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MATE_REF_LEN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38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MATE_REF_NAME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chr21</a:t>
              </a:r>
            </a:p>
            <a:p>
              <a:pPr marL="2682875" indent="-2682875"/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MATE_REF_ORIENTATION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false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MATE_REF_POS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9411580</a:t>
              </a:r>
            </a:p>
            <a:p>
              <a:pPr marL="2682875" indent="-268287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600" b="1" dirty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MATE_REF_SEQ_ID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NC_000021.8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401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43080" y="72196"/>
            <a:ext cx="11505841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PRIMARY_ALIGNMENT table columns (cont.)</a:t>
            </a:r>
            <a:endParaRPr lang="en-US" sz="40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47576" y="679062"/>
            <a:ext cx="11896848" cy="6126480"/>
            <a:chOff x="147576" y="679062"/>
            <a:chExt cx="11896848" cy="6126480"/>
          </a:xfrm>
        </p:grpSpPr>
        <p:sp>
          <p:nvSpPr>
            <p:cNvPr id="5" name="TextBox 4"/>
            <p:cNvSpPr txBox="1"/>
            <p:nvPr/>
          </p:nvSpPr>
          <p:spPr>
            <a:xfrm>
              <a:off x="147576" y="679062"/>
              <a:ext cx="6314200" cy="612648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828800" indent="-1828800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MAX_SPOT_ID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642020497</a:t>
              </a:r>
            </a:p>
            <a:p>
              <a:pPr marL="1828800" indent="-1828800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MIN_SPOT_ID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</a:t>
              </a:r>
            </a:p>
            <a:p>
              <a:pPr marL="1828800" indent="-1828800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MISMATCH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CT</a:t>
              </a:r>
            </a:p>
            <a:p>
              <a:pPr marL="1828800" indent="-1828800"/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MISMATCH_READ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========================C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T=======</a:t>
              </a:r>
            </a:p>
            <a:p>
              <a:pPr marL="1828800" indent="-1828800"/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NAME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44</a:t>
              </a: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PLATFORM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marL="1828800" indent="-1828800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QUALITY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24, 25, 25, 26, …</a:t>
              </a:r>
            </a:p>
            <a:p>
              <a:pPr marL="1828800" indent="-1828800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RAW_READ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TCTTCTCTGGCTTAGAGGTAGATCCTCTAATCAGA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RD_FILTER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SRA_READ_FILTER_PASS</a:t>
              </a: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READ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TCTTCTCTGGCTTAGAGGTAGATCCTCTAATCAGA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READ_FILTER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SRA_READ_FILTER_PASS</a:t>
              </a: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READ_LEN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35</a:t>
              </a: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READ_START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0</a:t>
              </a: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READ_TYPE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SRA_READ_TYPE_BIOLOGICAL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| SRA_READ_TYPE_FORWARD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REF_DELETE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00000000000000000000000111111000000 0000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1883</a:t>
              </a: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REF_INSERT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00001100000000000000000000000000000 0000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39</a:t>
              </a: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REF_MISMATCH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00000000000000000000001000000001000 0000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REF_NAME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chr21</a:t>
              </a:r>
            </a:p>
            <a:p>
              <a:pPr marL="1828800" indent="-1828800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REF_OFFSET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-2, 6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96134" y="679062"/>
              <a:ext cx="5448290" cy="6001643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117725" indent="-2117725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REF_OFFSET_TYPE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5, 5</a:t>
              </a:r>
            </a:p>
            <a:p>
              <a:pPr marL="2117725" indent="-2117725"/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REF_ORIENTATION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false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REF_POS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9411220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REF_READ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TCTTCTGGCTTAGAGGTAGATCATCT TGGTCCAATCAGA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REF_SEQ_ID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NC_000021.8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REF_START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1220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REF_TABLE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REFERENCE</a:t>
              </a:r>
            </a:p>
            <a:p>
              <a:pPr marL="2117725" indent="-2117725"/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RIGHT_SOFT_CLIP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2</a:t>
              </a:r>
            </a:p>
            <a:p>
              <a:pPr marL="2117725" indent="-2117725"/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RNA_ORIENTATION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SAM_FLAGS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67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SAM_QUALITY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9::;;67667988888;&lt;&lt;);: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98,6 78889880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.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SEQ_NAME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44</a:t>
              </a: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SEQ_READ_ID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1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SEQ_SPOT_GROUP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GS55523-FS3-L08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SEQ_SPOT_ID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44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SPOT_COUNT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642020497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SPOT_GROUP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GS55523-FS3-L08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SPOT_ID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44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SPOT_LEN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35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TEMPLATE_LEN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398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TRIM_LEN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35</a:t>
              </a:r>
            </a:p>
            <a:p>
              <a:pPr marL="2117725" indent="-2117725"/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1600" b="1" dirty="0" smtClean="0">
                  <a:solidFill>
                    <a:srgbClr val="FF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TRIM_START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sz="1600" b="1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461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SECONDARY_ALIGNMENT table columns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4402" y="667572"/>
            <a:ext cx="11703196" cy="6126480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GLOBAL_REF_START:	Sum of REFERENCE SEQ_LEN prior to starting interval plus distance into that interval (older)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HAS_REF_OFFSET:	Same as PRIMARY_ALIGNMENT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MAPQ:	Same as PRIMARY_ALIGNMENT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MATE_ALIGN_ID:	(</a:t>
            </a:r>
            <a:r>
              <a:rPr lang="en-US" b="1" dirty="0"/>
              <a:t>Only column in ‘md/cur’) </a:t>
            </a:r>
            <a:r>
              <a:rPr lang="en-US" b="1" dirty="0" smtClean="0"/>
              <a:t>Not used for CG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MATE_REF_ID:</a:t>
            </a:r>
            <a:r>
              <a:rPr lang="en-US" b="1" dirty="0"/>
              <a:t>	</a:t>
            </a:r>
            <a:r>
              <a:rPr lang="en-US" b="1" dirty="0" smtClean="0"/>
              <a:t>Row </a:t>
            </a:r>
            <a:r>
              <a:rPr lang="en-US" b="1" dirty="0"/>
              <a:t>in the REFERENCE columns corresponding to the </a:t>
            </a:r>
            <a:r>
              <a:rPr lang="en-US" b="1" dirty="0" smtClean="0"/>
              <a:t>mate’s starting reference interval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MATE_REF_ORIENTATION:</a:t>
            </a:r>
            <a:r>
              <a:rPr lang="en-US" b="1" dirty="0"/>
              <a:t>	O</a:t>
            </a:r>
            <a:r>
              <a:rPr lang="en-US" b="1" dirty="0" smtClean="0"/>
              <a:t>rientation of mate alignment from </a:t>
            </a:r>
            <a:r>
              <a:rPr lang="en-US" b="1" dirty="0"/>
              <a:t>the ‘mapping’ files </a:t>
            </a:r>
            <a:r>
              <a:rPr lang="en-US" b="1" dirty="0" smtClean="0"/>
              <a:t>(minus </a:t>
            </a:r>
            <a:r>
              <a:rPr lang="en-US" b="1" dirty="0"/>
              <a:t>strand – true or false</a:t>
            </a:r>
            <a:r>
              <a:rPr lang="en-US" b="1" dirty="0" smtClean="0"/>
              <a:t>)</a:t>
            </a:r>
            <a:endParaRPr lang="en-US" b="1" dirty="0"/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MATE_REF_POS:</a:t>
            </a:r>
            <a:r>
              <a:rPr lang="en-US" b="1" dirty="0"/>
              <a:t>	</a:t>
            </a:r>
            <a:r>
              <a:rPr lang="en-US" b="1" dirty="0" smtClean="0"/>
              <a:t>Left-most reference position of mate alignment</a:t>
            </a:r>
            <a:endParaRPr lang="en-US" b="1" dirty="0"/>
          </a:p>
          <a:p>
            <a:pPr marL="2574925" indent="-2574925">
              <a:spcAft>
                <a:spcPts val="400"/>
              </a:spcAft>
            </a:pPr>
            <a:r>
              <a:rPr lang="en-US" b="1" dirty="0"/>
              <a:t>REF_ID:	</a:t>
            </a:r>
            <a:r>
              <a:rPr lang="en-US" b="1" dirty="0" smtClean="0"/>
              <a:t>Same as PRIMARY_ALIGNMENT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REF_LEN:	Same as PRIMARY_ALIGNMENT</a:t>
            </a:r>
            <a:endParaRPr lang="en-US" b="1" dirty="0"/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REF_OFFSET:	Same as PRIMARY_ALIGNMENT</a:t>
            </a:r>
            <a:endParaRPr lang="en-US" b="1" dirty="0"/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REF_OFFSET_TYPE:	Same as PRIMARY_ALIGNMENT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REF_ORIENTATION:	Same as PRIMARY_ALIGNMENT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REF_START:	Same as PRIMARY_ALIGNMENT</a:t>
            </a:r>
            <a:endParaRPr lang="en-US" b="1" dirty="0"/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SEQ_READ_ID:	Same as PRIMARY_ALIGNMENT</a:t>
            </a:r>
            <a:endParaRPr lang="en-US" b="1" dirty="0"/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SEQ_SPOT_ID:	Same as PRIMARY_ALIGNMENT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TEMPLATE_LEN:	Distance from the leftmost REF_POS (this or mate alignment) to the right-most reference position resulting from either alignment (inclusive)</a:t>
            </a:r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TMP_HAS_MISMATCH</a:t>
            </a:r>
            <a:r>
              <a:rPr lang="en-US" b="1" dirty="0"/>
              <a:t>:	</a:t>
            </a:r>
            <a:r>
              <a:rPr lang="en-US" b="1" dirty="0" smtClean="0"/>
              <a:t>Same as PRIMARY_ALIGNMENT HAS_MISMATCH</a:t>
            </a:r>
            <a:endParaRPr lang="en-US" b="1" dirty="0"/>
          </a:p>
          <a:p>
            <a:pPr marL="2574925" indent="-2574925">
              <a:spcAft>
                <a:spcPts val="400"/>
              </a:spcAft>
            </a:pPr>
            <a:r>
              <a:rPr lang="en-US" b="1" dirty="0" smtClean="0"/>
              <a:t>TMP_MISMATCH</a:t>
            </a:r>
            <a:r>
              <a:rPr lang="en-US" b="1" dirty="0"/>
              <a:t>:	</a:t>
            </a:r>
            <a:r>
              <a:rPr lang="en-US" b="1" dirty="0" smtClean="0"/>
              <a:t>Same as PRIMARY_ALIGNMENT MISMATCH</a:t>
            </a:r>
          </a:p>
        </p:txBody>
      </p:sp>
    </p:spTree>
    <p:extLst>
      <p:ext uri="{BB962C8B-B14F-4D97-AF65-F5344CB8AC3E}">
        <p14:creationId xmlns:p14="http://schemas.microsoft.com/office/powerpoint/2010/main" val="11717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3388" y="72196"/>
            <a:ext cx="11965225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SECONDARY_ALIGNMENT table columns (cont.)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92101" y="939156"/>
            <a:ext cx="9207798" cy="4770537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092450" indent="-30924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vdb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-dump &lt;</a:t>
            </a:r>
            <a:r>
              <a:rPr lang="en-US" sz="1600" b="1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csra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-T SECONDARY_ALIGNMENT 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-R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&lt;row number&gt;</a:t>
            </a:r>
          </a:p>
          <a:p>
            <a:pPr marL="3092450" indent="-3092450"/>
            <a:endParaRPr lang="en-US" sz="16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30924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Same columns as PRIMARY_ALIGNMENT except these columns are not present:</a:t>
            </a:r>
          </a:p>
          <a:p>
            <a:pPr marL="3092450" indent="-3092450"/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ALIGN_GROUP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MATE_CIGAR_LONG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MATE_CIGAR_LONG_LEN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MATE_CIGAR_SHORT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MATE_CIGAR_SHORT_LEN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MATE_EDIT_DISTANCE</a:t>
            </a:r>
          </a:p>
          <a:p>
            <a:pPr marL="3092450" indent="-3092450"/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30924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these columns are present only for SECONDARY_ALIGNMENT:</a:t>
            </a:r>
          </a:p>
          <a:p>
            <a:pPr marL="3092450" indent="-3092450"/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PRIMARY_ALIGNMENT_ID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TMP_HAS_MISMATCH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TMP_MISMATCH</a:t>
            </a:r>
          </a:p>
          <a:p>
            <a:pPr marL="3092450" indent="-2635250"/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3092450"/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Stats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are based on data contained in the SECONDARY_ALIGNMENT table.</a:t>
            </a:r>
          </a:p>
          <a:p>
            <a:pPr marL="3092450" indent="-3092450"/>
            <a:endParaRPr lang="en-US" sz="16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96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EVIDENCE_ALIGNMENT table columns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4402" y="751796"/>
            <a:ext cx="11703196" cy="6001643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574925" indent="-2574925">
              <a:spcAft>
                <a:spcPts val="600"/>
              </a:spcAft>
            </a:pPr>
            <a:r>
              <a:rPr lang="en-US" b="1" dirty="0"/>
              <a:t>HAS_REF_OFFSET</a:t>
            </a:r>
            <a:r>
              <a:rPr lang="en-US" b="1" dirty="0" smtClean="0"/>
              <a:t>:	Same </a:t>
            </a:r>
            <a:r>
              <a:rPr lang="en-US" b="1" dirty="0"/>
              <a:t>as </a:t>
            </a:r>
            <a:r>
              <a:rPr lang="en-US" b="1" dirty="0" smtClean="0"/>
              <a:t>PRIMARY_ALIGNMENT except zero length middle CG gap is included (determined based on </a:t>
            </a:r>
            <a:r>
              <a:rPr lang="en-US" b="1" dirty="0" err="1" smtClean="0"/>
              <a:t>AlleleAlignment</a:t>
            </a:r>
            <a:r>
              <a:rPr lang="en-US" b="1" dirty="0" smtClean="0"/>
              <a:t> column in </a:t>
            </a:r>
            <a:r>
              <a:rPr lang="en-US" b="1" dirty="0" err="1" smtClean="0"/>
              <a:t>evidenceDnbs</a:t>
            </a:r>
            <a:r>
              <a:rPr lang="en-US" b="1" dirty="0" smtClean="0"/>
              <a:t> files)</a:t>
            </a:r>
            <a:endParaRPr lang="en-US" b="1" dirty="0"/>
          </a:p>
          <a:p>
            <a:pPr marL="2574925" indent="-2574925">
              <a:spcAft>
                <a:spcPts val="600"/>
              </a:spcAft>
            </a:pPr>
            <a:r>
              <a:rPr lang="en-US" b="1" dirty="0"/>
              <a:t>MAPQ</a:t>
            </a:r>
            <a:r>
              <a:rPr lang="en-US" b="1" dirty="0" smtClean="0"/>
              <a:t>:	Same </a:t>
            </a:r>
            <a:r>
              <a:rPr lang="en-US" b="1" dirty="0"/>
              <a:t>as </a:t>
            </a:r>
            <a:r>
              <a:rPr lang="en-US" b="1" dirty="0" smtClean="0"/>
              <a:t>PRIMARY_ALIGNMENT (source </a:t>
            </a:r>
            <a:r>
              <a:rPr lang="en-US" b="1" dirty="0"/>
              <a:t>is </a:t>
            </a:r>
            <a:r>
              <a:rPr lang="en-US" b="1" dirty="0" err="1" smtClean="0"/>
              <a:t>evidenceDnbs</a:t>
            </a:r>
            <a:r>
              <a:rPr lang="en-US" b="1" dirty="0" smtClean="0"/>
              <a:t> </a:t>
            </a:r>
            <a:r>
              <a:rPr lang="en-US" b="1" dirty="0"/>
              <a:t>files)</a:t>
            </a:r>
          </a:p>
          <a:p>
            <a:pPr marL="2574925" indent="-2574925">
              <a:spcAft>
                <a:spcPts val="600"/>
              </a:spcAft>
            </a:pPr>
            <a:r>
              <a:rPr lang="en-US" b="1" dirty="0"/>
              <a:t>REF_ID</a:t>
            </a:r>
            <a:r>
              <a:rPr lang="en-US" b="1" dirty="0" smtClean="0"/>
              <a:t>:	Same </a:t>
            </a:r>
            <a:r>
              <a:rPr lang="en-US" b="1" dirty="0"/>
              <a:t>as </a:t>
            </a:r>
            <a:r>
              <a:rPr lang="en-US" b="1" dirty="0" smtClean="0"/>
              <a:t>PRIMARY_ALIGNMENT (source </a:t>
            </a:r>
            <a:r>
              <a:rPr lang="en-US" b="1" dirty="0"/>
              <a:t>is </a:t>
            </a:r>
            <a:r>
              <a:rPr lang="en-US" b="1" dirty="0" err="1" smtClean="0"/>
              <a:t>evidenceDnbs</a:t>
            </a:r>
            <a:r>
              <a:rPr lang="en-US" b="1" dirty="0" smtClean="0"/>
              <a:t> </a:t>
            </a:r>
            <a:r>
              <a:rPr lang="en-US" b="1" dirty="0"/>
              <a:t>files)</a:t>
            </a:r>
          </a:p>
          <a:p>
            <a:pPr marL="2574925" indent="-2574925">
              <a:spcAft>
                <a:spcPts val="600"/>
              </a:spcAft>
            </a:pPr>
            <a:r>
              <a:rPr lang="en-US" b="1" dirty="0"/>
              <a:t>REF_LEN</a:t>
            </a:r>
            <a:r>
              <a:rPr lang="en-US" b="1" dirty="0" smtClean="0"/>
              <a:t>:	Same </a:t>
            </a:r>
            <a:r>
              <a:rPr lang="en-US" b="1" dirty="0"/>
              <a:t>as </a:t>
            </a:r>
            <a:r>
              <a:rPr lang="en-US" b="1" dirty="0" smtClean="0"/>
              <a:t>PRIMARY_ALIGNMENT (source </a:t>
            </a:r>
            <a:r>
              <a:rPr lang="en-US" b="1" dirty="0"/>
              <a:t>is </a:t>
            </a:r>
            <a:r>
              <a:rPr lang="en-US" b="1" dirty="0" err="1" smtClean="0"/>
              <a:t>evidenceDnbs</a:t>
            </a:r>
            <a:r>
              <a:rPr lang="en-US" b="1" dirty="0" smtClean="0"/>
              <a:t> </a:t>
            </a:r>
            <a:r>
              <a:rPr lang="en-US" b="1" dirty="0"/>
              <a:t>files)</a:t>
            </a:r>
          </a:p>
          <a:p>
            <a:pPr marL="2574925" indent="-2574925">
              <a:spcAft>
                <a:spcPts val="600"/>
              </a:spcAft>
            </a:pPr>
            <a:r>
              <a:rPr lang="en-US" b="1" dirty="0" smtClean="0"/>
              <a:t>REF_OFFSET:</a:t>
            </a:r>
            <a:r>
              <a:rPr lang="en-US" b="1" dirty="0"/>
              <a:t>	</a:t>
            </a:r>
            <a:r>
              <a:rPr lang="en-US" b="1" dirty="0" smtClean="0"/>
              <a:t>Same </a:t>
            </a:r>
            <a:r>
              <a:rPr lang="en-US" b="1" dirty="0"/>
              <a:t>as </a:t>
            </a:r>
            <a:r>
              <a:rPr lang="en-US" b="1" dirty="0" smtClean="0"/>
              <a:t>PRIMARY_ALIGNMENT </a:t>
            </a:r>
            <a:r>
              <a:rPr lang="en-US" b="1" dirty="0"/>
              <a:t>except zero length middle CG gap is included </a:t>
            </a:r>
            <a:r>
              <a:rPr lang="en-US" b="1" dirty="0" smtClean="0"/>
              <a:t>(source </a:t>
            </a:r>
            <a:r>
              <a:rPr lang="en-US" b="1" dirty="0"/>
              <a:t>is </a:t>
            </a:r>
            <a:r>
              <a:rPr lang="en-US" b="1" dirty="0" err="1" smtClean="0"/>
              <a:t>evidenceDnbs</a:t>
            </a:r>
            <a:r>
              <a:rPr lang="en-US" b="1" dirty="0" smtClean="0"/>
              <a:t> </a:t>
            </a:r>
            <a:r>
              <a:rPr lang="en-US" b="1" dirty="0"/>
              <a:t>files</a:t>
            </a:r>
            <a:r>
              <a:rPr lang="en-US" b="1" dirty="0" smtClean="0"/>
              <a:t>)</a:t>
            </a:r>
            <a:endParaRPr lang="en-US" b="1" dirty="0"/>
          </a:p>
          <a:p>
            <a:pPr marL="2574925" indent="-2574925">
              <a:spcAft>
                <a:spcPts val="600"/>
              </a:spcAft>
            </a:pPr>
            <a:r>
              <a:rPr lang="en-US" b="1" dirty="0"/>
              <a:t>REF_OFFSET_TYPE:	</a:t>
            </a:r>
            <a:r>
              <a:rPr lang="en-US" b="1" dirty="0" smtClean="0"/>
              <a:t>Same </a:t>
            </a:r>
            <a:r>
              <a:rPr lang="en-US" b="1" dirty="0"/>
              <a:t>as </a:t>
            </a:r>
            <a:r>
              <a:rPr lang="en-US" b="1" dirty="0" smtClean="0"/>
              <a:t>PRIMARY_ALIGNMENT except </a:t>
            </a:r>
            <a:r>
              <a:rPr lang="en-US" b="1" dirty="0"/>
              <a:t>zero length middle CG gap is included</a:t>
            </a:r>
            <a:r>
              <a:rPr lang="en-US" b="1" dirty="0" smtClean="0"/>
              <a:t> (source </a:t>
            </a:r>
            <a:r>
              <a:rPr lang="en-US" b="1" dirty="0"/>
              <a:t>is </a:t>
            </a:r>
            <a:r>
              <a:rPr lang="en-US" b="1" dirty="0" err="1" smtClean="0"/>
              <a:t>evidenceDnbs</a:t>
            </a:r>
            <a:r>
              <a:rPr lang="en-US" b="1" dirty="0" smtClean="0"/>
              <a:t> files). Only </a:t>
            </a:r>
            <a:r>
              <a:rPr lang="en-US" b="1" dirty="0"/>
              <a:t>column in ‘md/cur</a:t>
            </a:r>
            <a:r>
              <a:rPr lang="en-US" b="1" dirty="0" smtClean="0"/>
              <a:t>’ and value indicates all CG offsets (5,5,5)</a:t>
            </a:r>
            <a:endParaRPr lang="en-US" b="1" dirty="0"/>
          </a:p>
          <a:p>
            <a:pPr marL="2574925" indent="-2574925">
              <a:spcAft>
                <a:spcPts val="600"/>
              </a:spcAft>
            </a:pPr>
            <a:r>
              <a:rPr lang="en-US" b="1" dirty="0" smtClean="0"/>
              <a:t>REF_ORIENTATION:	Same </a:t>
            </a:r>
            <a:r>
              <a:rPr lang="en-US" b="1" dirty="0"/>
              <a:t>as PRIMARY_ALIGNMENT </a:t>
            </a:r>
            <a:r>
              <a:rPr lang="en-US" b="1" dirty="0" smtClean="0"/>
              <a:t>(source </a:t>
            </a:r>
            <a:r>
              <a:rPr lang="en-US" b="1" dirty="0"/>
              <a:t>is </a:t>
            </a:r>
            <a:r>
              <a:rPr lang="en-US" b="1" dirty="0" err="1"/>
              <a:t>evidenceDnbs</a:t>
            </a:r>
            <a:r>
              <a:rPr lang="en-US" b="1" dirty="0"/>
              <a:t> files)</a:t>
            </a:r>
          </a:p>
          <a:p>
            <a:pPr marL="2574925" indent="-2574925">
              <a:spcAft>
                <a:spcPts val="600"/>
              </a:spcAft>
            </a:pPr>
            <a:r>
              <a:rPr lang="en-US" b="1" dirty="0"/>
              <a:t>REF_PLOIDY</a:t>
            </a:r>
            <a:r>
              <a:rPr lang="en-US" b="1" dirty="0" smtClean="0"/>
              <a:t>:	Index into the list of possible alleles associated with a CG evidence interval (Not to be confused with the total number of possible alleles associated with the interval). Derived from </a:t>
            </a:r>
            <a:r>
              <a:rPr lang="en-US" b="1" dirty="0" err="1" smtClean="0"/>
              <a:t>evidenceDnbs</a:t>
            </a:r>
            <a:r>
              <a:rPr lang="en-US" b="1" dirty="0" smtClean="0"/>
              <a:t> and </a:t>
            </a:r>
            <a:r>
              <a:rPr lang="en-US" b="1" dirty="0" err="1" smtClean="0"/>
              <a:t>evidenceInterval</a:t>
            </a:r>
            <a:r>
              <a:rPr lang="en-US" b="1" dirty="0" smtClean="0"/>
              <a:t> files.</a:t>
            </a:r>
            <a:endParaRPr lang="en-US" b="1" dirty="0"/>
          </a:p>
          <a:p>
            <a:pPr marL="2574925" indent="-2574925">
              <a:spcAft>
                <a:spcPts val="600"/>
              </a:spcAft>
            </a:pPr>
            <a:r>
              <a:rPr lang="en-US" b="1" dirty="0"/>
              <a:t>REF_START</a:t>
            </a:r>
            <a:r>
              <a:rPr lang="en-US" b="1" dirty="0" smtClean="0"/>
              <a:t>:	Same </a:t>
            </a:r>
            <a:r>
              <a:rPr lang="en-US" b="1" dirty="0"/>
              <a:t>as PRIMARY_ALIGNMENT </a:t>
            </a:r>
            <a:r>
              <a:rPr lang="en-US" b="1" dirty="0" smtClean="0"/>
              <a:t>(source </a:t>
            </a:r>
            <a:r>
              <a:rPr lang="en-US" b="1" dirty="0"/>
              <a:t>is </a:t>
            </a:r>
            <a:r>
              <a:rPr lang="en-US" b="1" dirty="0" err="1" smtClean="0"/>
              <a:t>evidenceDnbs</a:t>
            </a:r>
            <a:r>
              <a:rPr lang="en-US" b="1" dirty="0" smtClean="0"/>
              <a:t> </a:t>
            </a:r>
            <a:r>
              <a:rPr lang="en-US" b="1" dirty="0"/>
              <a:t>files)</a:t>
            </a:r>
          </a:p>
          <a:p>
            <a:pPr marL="2574925" indent="-2574925">
              <a:spcAft>
                <a:spcPts val="600"/>
              </a:spcAft>
            </a:pPr>
            <a:r>
              <a:rPr lang="en-US" b="1" dirty="0"/>
              <a:t>SEQ_READ_ID</a:t>
            </a:r>
            <a:r>
              <a:rPr lang="en-US" b="1" dirty="0" smtClean="0"/>
              <a:t>:	Same </a:t>
            </a:r>
            <a:r>
              <a:rPr lang="en-US" b="1" dirty="0"/>
              <a:t>as PRIMARY_ALIGNMENT </a:t>
            </a:r>
            <a:r>
              <a:rPr lang="en-US" b="1" dirty="0" smtClean="0"/>
              <a:t>(source </a:t>
            </a:r>
            <a:r>
              <a:rPr lang="en-US" b="1" dirty="0"/>
              <a:t>is </a:t>
            </a:r>
            <a:r>
              <a:rPr lang="en-US" b="1" dirty="0" err="1" smtClean="0"/>
              <a:t>evidenceDnbs</a:t>
            </a:r>
            <a:r>
              <a:rPr lang="en-US" b="1" dirty="0" smtClean="0"/>
              <a:t> </a:t>
            </a:r>
            <a:r>
              <a:rPr lang="en-US" b="1" dirty="0"/>
              <a:t>files)</a:t>
            </a:r>
          </a:p>
          <a:p>
            <a:pPr marL="2574925" indent="-2574925">
              <a:spcAft>
                <a:spcPts val="600"/>
              </a:spcAft>
            </a:pPr>
            <a:r>
              <a:rPr lang="en-US" b="1" dirty="0"/>
              <a:t>SEQ_SPOT_ID</a:t>
            </a:r>
            <a:r>
              <a:rPr lang="en-US" b="1" dirty="0" smtClean="0"/>
              <a:t>:	Same </a:t>
            </a:r>
            <a:r>
              <a:rPr lang="en-US" b="1" dirty="0"/>
              <a:t>as </a:t>
            </a:r>
            <a:r>
              <a:rPr lang="en-US" b="1" dirty="0" smtClean="0"/>
              <a:t>PRIMARY_ALIGNMENT</a:t>
            </a:r>
          </a:p>
          <a:p>
            <a:pPr marL="2574925" indent="-2574925">
              <a:spcAft>
                <a:spcPts val="600"/>
              </a:spcAft>
            </a:pPr>
            <a:r>
              <a:rPr lang="en-US" b="1" dirty="0" smtClean="0"/>
              <a:t>TMP_HAS_MISMATCH:	Same </a:t>
            </a:r>
            <a:r>
              <a:rPr lang="en-US" b="1" dirty="0"/>
              <a:t>as </a:t>
            </a:r>
            <a:r>
              <a:rPr lang="en-US" b="1" dirty="0" smtClean="0"/>
              <a:t>PRIMARY_ALIGNMENT HAS_MISMATCH (source </a:t>
            </a:r>
            <a:r>
              <a:rPr lang="en-US" b="1" dirty="0"/>
              <a:t>is </a:t>
            </a:r>
            <a:r>
              <a:rPr lang="en-US" b="1" dirty="0" err="1" smtClean="0"/>
              <a:t>evidenceDnbs</a:t>
            </a:r>
            <a:r>
              <a:rPr lang="en-US" b="1" dirty="0" smtClean="0"/>
              <a:t> </a:t>
            </a:r>
            <a:r>
              <a:rPr lang="en-US" b="1" dirty="0"/>
              <a:t>files)</a:t>
            </a:r>
          </a:p>
          <a:p>
            <a:pPr marL="2574925" indent="-2574925">
              <a:spcAft>
                <a:spcPts val="600"/>
              </a:spcAft>
            </a:pPr>
            <a:r>
              <a:rPr lang="en-US" b="1" dirty="0"/>
              <a:t>TMP_MISMATCH</a:t>
            </a:r>
            <a:r>
              <a:rPr lang="en-US" b="1" dirty="0" smtClean="0"/>
              <a:t>:	Same </a:t>
            </a:r>
            <a:r>
              <a:rPr lang="en-US" b="1" dirty="0"/>
              <a:t>as PRIMARY_ALIGNMENT HAS_MISMATCH </a:t>
            </a:r>
            <a:r>
              <a:rPr lang="en-US" b="1" dirty="0" smtClean="0"/>
              <a:t>(source </a:t>
            </a:r>
            <a:r>
              <a:rPr lang="en-US" b="1" dirty="0"/>
              <a:t>is </a:t>
            </a:r>
            <a:r>
              <a:rPr lang="en-US" b="1" dirty="0" err="1"/>
              <a:t>evidenceDnbs</a:t>
            </a:r>
            <a:r>
              <a:rPr lang="en-US" b="1" dirty="0"/>
              <a:t> files)</a:t>
            </a:r>
          </a:p>
        </p:txBody>
      </p:sp>
    </p:spTree>
    <p:extLst>
      <p:ext uri="{BB962C8B-B14F-4D97-AF65-F5344CB8AC3E}">
        <p14:creationId xmlns:p14="http://schemas.microsoft.com/office/powerpoint/2010/main" val="196995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3388" y="72196"/>
            <a:ext cx="11965225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EVIDENCE_ALIGNMENT table columns (cont.)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92101" y="697901"/>
            <a:ext cx="9207798" cy="606319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092450" indent="-30924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vdb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-dump &lt;</a:t>
            </a:r>
            <a:r>
              <a:rPr lang="en-US" sz="1600" b="1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csra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-T EVIDENCE_ALIGNMENT 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-R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&lt;row number&gt;</a:t>
            </a:r>
          </a:p>
          <a:p>
            <a:pPr marL="3092450" indent="-3092450"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Same columns as PRIMARY_ALIGNMENT except these columns are not present: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ALIGN_GROUP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GLOBAL_REF_START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MATE_ALIGN_ID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MATE_CIGAR_LONG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MATE_CIGAR_LONG_LEN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MATE_CIGAR_SHORT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MATE_CIGAR_SHORT_LEN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MATE_EDIT_DISTANCE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MATE_REF_ID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MATE_REF_LEN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MATE_REF_NAME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MATE_REF_ORIENTATION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MATE_REF_POS</a:t>
            </a:r>
          </a:p>
          <a:p>
            <a:pPr marL="3092450" indent="-2635250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MATE_REF_SEQ_ID</a:t>
            </a:r>
            <a:endParaRPr lang="en-US" sz="16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SAM_FLAGS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TEMPLATE_LEN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3092450"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these columns are present only for EVIDENCE_ALIGNMENT: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PRIMARY_ALIGNMENT_ID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REF_PLOIDY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TMP_HAS_MISMATCH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TMP_MISMATCH</a:t>
            </a:r>
          </a:p>
        </p:txBody>
      </p:sp>
    </p:spTree>
    <p:extLst>
      <p:ext uri="{BB962C8B-B14F-4D97-AF65-F5344CB8AC3E}">
        <p14:creationId xmlns:p14="http://schemas.microsoft.com/office/powerpoint/2010/main" val="78167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139421" y="128337"/>
            <a:ext cx="1600063" cy="3264883"/>
          </a:xfrm>
          <a:prstGeom prst="roundRect">
            <a:avLst/>
          </a:prstGeom>
          <a:solidFill>
            <a:srgbClr val="B4E6A0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0" rtlCol="0" anchor="t" anchorCtr="1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CG Genome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2919202" y="72196"/>
            <a:ext cx="6353596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- Process Flow</a:t>
            </a:r>
            <a:endParaRPr lang="en-US" sz="40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139421" y="3572772"/>
            <a:ext cx="1600063" cy="2358181"/>
          </a:xfrm>
          <a:prstGeom prst="roundRect">
            <a:avLst/>
          </a:prstGeom>
          <a:solidFill>
            <a:srgbClr val="B4E6A0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References</a:t>
            </a:r>
          </a:p>
        </p:txBody>
      </p:sp>
      <p:cxnSp>
        <p:nvCxnSpPr>
          <p:cNvPr id="34" name="Straight Arrow Connector 33"/>
          <p:cNvCxnSpPr>
            <a:stCxn id="4" idx="3"/>
            <a:endCxn id="114" idx="0"/>
          </p:cNvCxnSpPr>
          <p:nvPr/>
        </p:nvCxnSpPr>
        <p:spPr>
          <a:xfrm>
            <a:off x="1625252" y="2805437"/>
            <a:ext cx="1221297" cy="312410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3"/>
          <p:cNvCxnSpPr>
            <a:stCxn id="5" idx="3"/>
            <a:endCxn id="114" idx="0"/>
          </p:cNvCxnSpPr>
          <p:nvPr/>
        </p:nvCxnSpPr>
        <p:spPr>
          <a:xfrm>
            <a:off x="1625252" y="1141954"/>
            <a:ext cx="1221297" cy="1975893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n 29"/>
          <p:cNvSpPr/>
          <p:nvPr/>
        </p:nvSpPr>
        <p:spPr>
          <a:xfrm>
            <a:off x="4048728" y="1451197"/>
            <a:ext cx="2249907" cy="4154374"/>
          </a:xfrm>
          <a:prstGeom prst="can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b="1" dirty="0" err="1" smtClean="0"/>
              <a:t>csra</a:t>
            </a:r>
            <a:r>
              <a:rPr lang="en-US" sz="2000" b="1" dirty="0" smtClean="0"/>
              <a:t> (unsorted)</a:t>
            </a:r>
            <a:endParaRPr lang="en-US" sz="20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4122121" y="2489518"/>
            <a:ext cx="2103120" cy="274320"/>
          </a:xfrm>
          <a:prstGeom prst="rect">
            <a:avLst/>
          </a:prstGeom>
          <a:solidFill>
            <a:srgbClr val="B4E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400" b="1" dirty="0" smtClean="0"/>
              <a:t>SEQUENCE</a:t>
            </a:r>
            <a:endParaRPr lang="en-US" sz="14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4122121" y="2949125"/>
            <a:ext cx="2103120" cy="274320"/>
          </a:xfrm>
          <a:prstGeom prst="rect">
            <a:avLst/>
          </a:prstGeom>
          <a:solidFill>
            <a:srgbClr val="B4E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400" b="1" dirty="0" smtClean="0"/>
              <a:t>REFERENCE</a:t>
            </a:r>
            <a:endParaRPr lang="en-US" sz="1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4122121" y="3408732"/>
            <a:ext cx="2103120" cy="274320"/>
          </a:xfrm>
          <a:prstGeom prst="rect">
            <a:avLst/>
          </a:prstGeom>
          <a:solidFill>
            <a:srgbClr val="B4E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400" b="1" dirty="0" smtClean="0"/>
              <a:t>PRIMARY_ALIGNMENT</a:t>
            </a:r>
            <a:endParaRPr lang="en-US" sz="14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4122121" y="3868339"/>
            <a:ext cx="2103120" cy="274320"/>
          </a:xfrm>
          <a:prstGeom prst="rect">
            <a:avLst/>
          </a:prstGeom>
          <a:solidFill>
            <a:srgbClr val="B4E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400" b="1" dirty="0" smtClean="0"/>
              <a:t>SECONDARY_ALIGNMENT</a:t>
            </a:r>
            <a:endParaRPr lang="en-US" sz="14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4122121" y="4327946"/>
            <a:ext cx="2103120" cy="274320"/>
          </a:xfrm>
          <a:prstGeom prst="rect">
            <a:avLst/>
          </a:prstGeom>
          <a:solidFill>
            <a:srgbClr val="B4E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400" b="1" dirty="0" smtClean="0"/>
              <a:t>EVIDENCE_ALIGNMENT</a:t>
            </a:r>
            <a:endParaRPr lang="en-US" sz="14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4122121" y="4787551"/>
            <a:ext cx="2103120" cy="274320"/>
          </a:xfrm>
          <a:prstGeom prst="rect">
            <a:avLst/>
          </a:prstGeom>
          <a:solidFill>
            <a:srgbClr val="B4E6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400" b="1" dirty="0" smtClean="0"/>
              <a:t>EVIDENCE_INTERVAL</a:t>
            </a:r>
            <a:endParaRPr lang="en-US" sz="1400" b="1" dirty="0"/>
          </a:p>
        </p:txBody>
      </p:sp>
      <p:cxnSp>
        <p:nvCxnSpPr>
          <p:cNvPr id="108" name="Straight Arrow Connector 33"/>
          <p:cNvCxnSpPr>
            <a:stCxn id="114" idx="3"/>
            <a:endCxn id="30" idx="2"/>
          </p:cNvCxnSpPr>
          <p:nvPr/>
        </p:nvCxnSpPr>
        <p:spPr>
          <a:xfrm flipV="1">
            <a:off x="3578069" y="3528384"/>
            <a:ext cx="470659" cy="943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Can 118"/>
          <p:cNvSpPr>
            <a:spLocks noChangeAspect="1"/>
          </p:cNvSpPr>
          <p:nvPr/>
        </p:nvSpPr>
        <p:spPr>
          <a:xfrm>
            <a:off x="8607879" y="2978864"/>
            <a:ext cx="1136146" cy="1097280"/>
          </a:xfrm>
          <a:prstGeom prst="can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b="1" dirty="0" err="1" smtClean="0"/>
              <a:t>csra</a:t>
            </a:r>
            <a:r>
              <a:rPr lang="en-US" sz="2000" b="1" dirty="0" smtClean="0"/>
              <a:t> (sorted)</a:t>
            </a:r>
            <a:endParaRPr lang="en-US" sz="2000" b="1" dirty="0"/>
          </a:p>
        </p:txBody>
      </p:sp>
      <p:cxnSp>
        <p:nvCxnSpPr>
          <p:cNvPr id="133" name="Straight Arrow Connector 33"/>
          <p:cNvCxnSpPr>
            <a:stCxn id="30" idx="4"/>
            <a:endCxn id="143" idx="1"/>
          </p:cNvCxnSpPr>
          <p:nvPr/>
        </p:nvCxnSpPr>
        <p:spPr>
          <a:xfrm flipV="1">
            <a:off x="6298635" y="3527985"/>
            <a:ext cx="425939" cy="399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33"/>
          <p:cNvCxnSpPr>
            <a:stCxn id="143" idx="3"/>
            <a:endCxn id="119" idx="2"/>
          </p:cNvCxnSpPr>
          <p:nvPr/>
        </p:nvCxnSpPr>
        <p:spPr>
          <a:xfrm flipV="1">
            <a:off x="8187614" y="3527504"/>
            <a:ext cx="420265" cy="481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33"/>
          <p:cNvCxnSpPr>
            <a:stCxn id="119" idx="1"/>
            <a:endCxn id="147" idx="2"/>
          </p:cNvCxnSpPr>
          <p:nvPr/>
        </p:nvCxnSpPr>
        <p:spPr>
          <a:xfrm rot="5400000" flipH="1" flipV="1">
            <a:off x="8580255" y="2381767"/>
            <a:ext cx="1192795" cy="1400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Can 143"/>
          <p:cNvSpPr>
            <a:spLocks noChangeAspect="1"/>
          </p:cNvSpPr>
          <p:nvPr/>
        </p:nvSpPr>
        <p:spPr>
          <a:xfrm>
            <a:off x="10505815" y="826165"/>
            <a:ext cx="1136146" cy="1097280"/>
          </a:xfrm>
          <a:prstGeom prst="can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b="1" dirty="0" smtClean="0"/>
              <a:t>SRA Main</a:t>
            </a:r>
            <a:endParaRPr lang="en-US" sz="2000" b="1" dirty="0"/>
          </a:p>
        </p:txBody>
      </p:sp>
      <p:cxnSp>
        <p:nvCxnSpPr>
          <p:cNvPr id="149" name="Straight Arrow Connector 33"/>
          <p:cNvCxnSpPr>
            <a:stCxn id="147" idx="3"/>
            <a:endCxn id="144" idx="2"/>
          </p:cNvCxnSpPr>
          <p:nvPr/>
        </p:nvCxnSpPr>
        <p:spPr>
          <a:xfrm>
            <a:off x="9908872" y="1374589"/>
            <a:ext cx="596943" cy="216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9860850" y="1376066"/>
            <a:ext cx="63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</a:t>
            </a:r>
            <a:r>
              <a:rPr lang="en-US" b="1" dirty="0" smtClean="0"/>
              <a:t>tats</a:t>
            </a:r>
            <a:endParaRPr lang="en-US" b="1" dirty="0"/>
          </a:p>
        </p:txBody>
      </p:sp>
      <p:cxnSp>
        <p:nvCxnSpPr>
          <p:cNvPr id="50" name="Straight Arrow Connector 33"/>
          <p:cNvCxnSpPr>
            <a:stCxn id="119" idx="3"/>
            <a:endCxn id="150" idx="0"/>
          </p:cNvCxnSpPr>
          <p:nvPr/>
        </p:nvCxnSpPr>
        <p:spPr>
          <a:xfrm rot="16200000" flipH="1">
            <a:off x="8591985" y="4660111"/>
            <a:ext cx="1168788" cy="854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33"/>
          <p:cNvCxnSpPr>
            <a:stCxn id="93" idx="3"/>
            <a:endCxn id="114" idx="2"/>
          </p:cNvCxnSpPr>
          <p:nvPr/>
        </p:nvCxnSpPr>
        <p:spPr>
          <a:xfrm flipV="1">
            <a:off x="1625252" y="3940807"/>
            <a:ext cx="1221297" cy="1685523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53652" y="2343772"/>
            <a:ext cx="1371600" cy="923330"/>
          </a:xfrm>
          <a:prstGeom prst="rect">
            <a:avLst/>
          </a:prstGeom>
          <a:solidFill>
            <a:srgbClr val="09BFFF"/>
          </a:solidFill>
          <a:ln>
            <a:solidFill>
              <a:schemeClr val="tx1"/>
            </a:solidFill>
          </a:ln>
        </p:spPr>
        <p:txBody>
          <a:bodyPr wrap="square" lIns="91440" rIns="91440" rtlCol="0"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MAP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bg1"/>
                </a:solidFill>
              </a:rPr>
              <a:t>Reads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bg1"/>
                </a:solidFill>
              </a:rPr>
              <a:t>Mappings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3652" y="541789"/>
            <a:ext cx="1371600" cy="1200329"/>
          </a:xfrm>
          <a:prstGeom prst="rect">
            <a:avLst/>
          </a:prstGeom>
          <a:solidFill>
            <a:srgbClr val="09B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ASM/ EVIDENCE</a:t>
            </a: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b="1" dirty="0" err="1" smtClean="0">
                <a:solidFill>
                  <a:schemeClr val="bg1"/>
                </a:solidFill>
              </a:rPr>
              <a:t>Dnbs</a:t>
            </a:r>
            <a:endParaRPr lang="en-US" b="1" dirty="0" smtClean="0">
              <a:solidFill>
                <a:schemeClr val="bg1"/>
              </a:solidFill>
            </a:endParaRPr>
          </a:p>
          <a:p>
            <a:pPr marL="182880" indent="-18288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bg1"/>
                </a:solidFill>
              </a:rPr>
              <a:t>Intervals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3652" y="4915339"/>
            <a:ext cx="1371600" cy="369332"/>
          </a:xfrm>
          <a:prstGeom prst="rect">
            <a:avLst/>
          </a:prstGeom>
          <a:solidFill>
            <a:srgbClr val="09B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Name</a:t>
            </a:r>
            <a:r>
              <a:rPr lang="en-US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Acc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53652" y="5441664"/>
            <a:ext cx="1371600" cy="369332"/>
          </a:xfrm>
          <a:prstGeom prst="rect">
            <a:avLst/>
          </a:prstGeom>
          <a:solidFill>
            <a:srgbClr val="09B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</a:rPr>
              <a:t>r</a:t>
            </a:r>
            <a:r>
              <a:rPr lang="en-US" b="1" dirty="0" err="1" smtClean="0">
                <a:solidFill>
                  <a:schemeClr val="bg1"/>
                </a:solidFill>
              </a:rPr>
              <a:t>ef.fasta</a:t>
            </a:r>
            <a:r>
              <a:rPr lang="en-US" b="1" dirty="0" smtClean="0">
                <a:solidFill>
                  <a:schemeClr val="bg1"/>
                </a:solidFill>
              </a:rPr>
              <a:t>(s)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33"/>
          <p:cNvCxnSpPr>
            <a:stCxn id="22" idx="3"/>
            <a:endCxn id="114" idx="2"/>
          </p:cNvCxnSpPr>
          <p:nvPr/>
        </p:nvCxnSpPr>
        <p:spPr>
          <a:xfrm flipV="1">
            <a:off x="1625252" y="3940807"/>
            <a:ext cx="1221297" cy="491248"/>
          </a:xfrm>
          <a:prstGeom prst="bentConnector2">
            <a:avLst/>
          </a:prstGeom>
          <a:ln w="63500">
            <a:solidFill>
              <a:srgbClr val="963737"/>
            </a:solidFill>
            <a:prstDash val="sysDash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33"/>
          <p:cNvCxnSpPr>
            <a:stCxn id="23" idx="3"/>
            <a:endCxn id="114" idx="2"/>
          </p:cNvCxnSpPr>
          <p:nvPr/>
        </p:nvCxnSpPr>
        <p:spPr>
          <a:xfrm flipV="1">
            <a:off x="1625252" y="3940807"/>
            <a:ext cx="1221297" cy="1159198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33"/>
          <p:cNvCxnSpPr>
            <a:stCxn id="167" idx="3"/>
            <a:endCxn id="114" idx="2"/>
          </p:cNvCxnSpPr>
          <p:nvPr/>
        </p:nvCxnSpPr>
        <p:spPr>
          <a:xfrm flipV="1">
            <a:off x="1625252" y="3940807"/>
            <a:ext cx="1221297" cy="2453817"/>
          </a:xfrm>
          <a:prstGeom prst="bentConnector2">
            <a:avLst/>
          </a:prstGeom>
          <a:ln w="63500">
            <a:solidFill>
              <a:srgbClr val="963737"/>
            </a:solidFill>
            <a:prstDash val="sysDash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2115029" y="3117847"/>
            <a:ext cx="1463040" cy="822960"/>
          </a:xfrm>
          <a:prstGeom prst="rect">
            <a:avLst/>
          </a:prstGeom>
          <a:solidFill>
            <a:srgbClr val="09BFFF"/>
          </a:solidFill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</a:t>
            </a:r>
            <a:r>
              <a:rPr lang="en-US" sz="2400" b="1" dirty="0" smtClean="0"/>
              <a:t>g-load</a:t>
            </a:r>
            <a:endParaRPr lang="en-US" sz="2400" b="1" dirty="0"/>
          </a:p>
        </p:txBody>
      </p:sp>
      <p:sp>
        <p:nvSpPr>
          <p:cNvPr id="143" name="Rectangle 142"/>
          <p:cNvSpPr/>
          <p:nvPr/>
        </p:nvSpPr>
        <p:spPr>
          <a:xfrm>
            <a:off x="6724574" y="3116505"/>
            <a:ext cx="1463040" cy="822960"/>
          </a:xfrm>
          <a:prstGeom prst="rect">
            <a:avLst/>
          </a:prstGeom>
          <a:solidFill>
            <a:srgbClr val="09BFFF"/>
          </a:solidFill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sra-sort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8445832" y="963109"/>
            <a:ext cx="1463040" cy="822960"/>
          </a:xfrm>
          <a:prstGeom prst="rect">
            <a:avLst/>
          </a:prstGeom>
          <a:solidFill>
            <a:srgbClr val="09BFFF"/>
          </a:solidFill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sra-stat</a:t>
            </a:r>
            <a:endParaRPr lang="en-US" sz="2400" b="1" dirty="0"/>
          </a:p>
        </p:txBody>
      </p:sp>
      <p:cxnSp>
        <p:nvCxnSpPr>
          <p:cNvPr id="62" name="Straight Arrow Connector 33"/>
          <p:cNvCxnSpPr>
            <a:stCxn id="150" idx="3"/>
            <a:endCxn id="55" idx="1"/>
          </p:cNvCxnSpPr>
          <p:nvPr/>
        </p:nvCxnSpPr>
        <p:spPr>
          <a:xfrm flipV="1">
            <a:off x="9908326" y="5655848"/>
            <a:ext cx="491982" cy="564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10400308" y="4780531"/>
            <a:ext cx="1652272" cy="1750633"/>
          </a:xfrm>
          <a:prstGeom prst="roundRect">
            <a:avLst/>
          </a:prstGeom>
          <a:solidFill>
            <a:srgbClr val="B4E6A0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SRA FUSE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480023" y="5205993"/>
            <a:ext cx="1492843" cy="1171323"/>
            <a:chOff x="10516119" y="4677537"/>
            <a:chExt cx="1492843" cy="1171323"/>
          </a:xfrm>
          <a:solidFill>
            <a:srgbClr val="09BFFF"/>
          </a:solidFill>
        </p:grpSpPr>
        <p:sp>
          <p:nvSpPr>
            <p:cNvPr id="57" name="TextBox 56"/>
            <p:cNvSpPr txBox="1"/>
            <p:nvPr/>
          </p:nvSpPr>
          <p:spPr>
            <a:xfrm>
              <a:off x="10516119" y="4677537"/>
              <a:ext cx="1338668" cy="103338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593207" y="4746508"/>
              <a:ext cx="1338668" cy="103338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670294" y="4815479"/>
              <a:ext cx="1338668" cy="103338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SRA Volume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831601" y="5707512"/>
            <a:ext cx="943862" cy="568397"/>
            <a:chOff x="10867697" y="5179056"/>
            <a:chExt cx="943862" cy="568397"/>
          </a:xfrm>
        </p:grpSpPr>
        <p:grpSp>
          <p:nvGrpSpPr>
            <p:cNvPr id="63" name="Group 62"/>
            <p:cNvGrpSpPr/>
            <p:nvPr/>
          </p:nvGrpSpPr>
          <p:grpSpPr>
            <a:xfrm>
              <a:off x="10867697" y="5179056"/>
              <a:ext cx="943862" cy="144021"/>
              <a:chOff x="10795505" y="5150634"/>
              <a:chExt cx="943862" cy="144021"/>
            </a:xfrm>
            <a:solidFill>
              <a:srgbClr val="0070C0"/>
            </a:solidFill>
          </p:grpSpPr>
          <p:sp>
            <p:nvSpPr>
              <p:cNvPr id="71" name="Can 70"/>
              <p:cNvSpPr>
                <a:spLocks noChangeAspect="1"/>
              </p:cNvSpPr>
              <p:nvPr/>
            </p:nvSpPr>
            <p:spPr>
              <a:xfrm>
                <a:off x="10795505" y="5150634"/>
                <a:ext cx="249145" cy="144021"/>
              </a:xfrm>
              <a:prstGeom prst="can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2000" b="1" dirty="0"/>
              </a:p>
            </p:txBody>
          </p:sp>
          <p:sp>
            <p:nvSpPr>
              <p:cNvPr id="76" name="Can 75"/>
              <p:cNvSpPr>
                <a:spLocks noChangeAspect="1"/>
              </p:cNvSpPr>
              <p:nvPr/>
            </p:nvSpPr>
            <p:spPr>
              <a:xfrm>
                <a:off x="11142864" y="5150634"/>
                <a:ext cx="249145" cy="144021"/>
              </a:xfrm>
              <a:prstGeom prst="can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2000" b="1" dirty="0"/>
              </a:p>
            </p:txBody>
          </p:sp>
          <p:sp>
            <p:nvSpPr>
              <p:cNvPr id="81" name="Can 80"/>
              <p:cNvSpPr>
                <a:spLocks noChangeAspect="1"/>
              </p:cNvSpPr>
              <p:nvPr/>
            </p:nvSpPr>
            <p:spPr>
              <a:xfrm>
                <a:off x="11490222" y="5150634"/>
                <a:ext cx="249145" cy="144021"/>
              </a:xfrm>
              <a:prstGeom prst="can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2000" b="1" dirty="0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10867697" y="5391244"/>
              <a:ext cx="943862" cy="144021"/>
              <a:chOff x="10795505" y="5327653"/>
              <a:chExt cx="943862" cy="144021"/>
            </a:xfrm>
            <a:solidFill>
              <a:srgbClr val="0070C0"/>
            </a:solidFill>
          </p:grpSpPr>
          <p:sp>
            <p:nvSpPr>
              <p:cNvPr id="72" name="Can 71"/>
              <p:cNvSpPr>
                <a:spLocks noChangeAspect="1"/>
              </p:cNvSpPr>
              <p:nvPr/>
            </p:nvSpPr>
            <p:spPr>
              <a:xfrm>
                <a:off x="10795505" y="5327653"/>
                <a:ext cx="249145" cy="144021"/>
              </a:xfrm>
              <a:prstGeom prst="can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2000" b="1" dirty="0"/>
              </a:p>
            </p:txBody>
          </p:sp>
          <p:sp>
            <p:nvSpPr>
              <p:cNvPr id="77" name="Can 76"/>
              <p:cNvSpPr>
                <a:spLocks noChangeAspect="1"/>
              </p:cNvSpPr>
              <p:nvPr/>
            </p:nvSpPr>
            <p:spPr>
              <a:xfrm>
                <a:off x="11142864" y="5327653"/>
                <a:ext cx="249145" cy="144021"/>
              </a:xfrm>
              <a:prstGeom prst="can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2000" b="1" dirty="0"/>
              </a:p>
            </p:txBody>
          </p:sp>
          <p:sp>
            <p:nvSpPr>
              <p:cNvPr id="82" name="Can 81"/>
              <p:cNvSpPr>
                <a:spLocks noChangeAspect="1"/>
              </p:cNvSpPr>
              <p:nvPr/>
            </p:nvSpPr>
            <p:spPr>
              <a:xfrm>
                <a:off x="11490222" y="5327653"/>
                <a:ext cx="249145" cy="144021"/>
              </a:xfrm>
              <a:prstGeom prst="can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2000" b="1" dirty="0"/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10867697" y="5603432"/>
              <a:ext cx="943862" cy="144021"/>
              <a:chOff x="10795505" y="5603432"/>
              <a:chExt cx="943862" cy="144021"/>
            </a:xfrm>
          </p:grpSpPr>
          <p:sp>
            <p:nvSpPr>
              <p:cNvPr id="74" name="Can 73"/>
              <p:cNvSpPr>
                <a:spLocks noChangeAspect="1"/>
              </p:cNvSpPr>
              <p:nvPr/>
            </p:nvSpPr>
            <p:spPr>
              <a:xfrm>
                <a:off x="10795505" y="5603432"/>
                <a:ext cx="249145" cy="144021"/>
              </a:xfrm>
              <a:prstGeom prst="can">
                <a:avLst/>
              </a:prstGeom>
              <a:pattFill prst="horzBrick">
                <a:fgClr>
                  <a:schemeClr val="accent5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2000" b="1" dirty="0"/>
              </a:p>
            </p:txBody>
          </p:sp>
          <p:sp>
            <p:nvSpPr>
              <p:cNvPr id="79" name="Can 78"/>
              <p:cNvSpPr>
                <a:spLocks noChangeAspect="1"/>
              </p:cNvSpPr>
              <p:nvPr/>
            </p:nvSpPr>
            <p:spPr>
              <a:xfrm>
                <a:off x="11142864" y="5603432"/>
                <a:ext cx="249145" cy="144021"/>
              </a:xfrm>
              <a:prstGeom prst="can">
                <a:avLst/>
              </a:prstGeom>
              <a:pattFill prst="horzBrick">
                <a:fgClr>
                  <a:schemeClr val="accent5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2000" b="1" dirty="0"/>
              </a:p>
            </p:txBody>
          </p:sp>
          <p:sp>
            <p:nvSpPr>
              <p:cNvPr id="86" name="Can 85"/>
              <p:cNvSpPr>
                <a:spLocks noChangeAspect="1"/>
              </p:cNvSpPr>
              <p:nvPr/>
            </p:nvSpPr>
            <p:spPr>
              <a:xfrm>
                <a:off x="11490222" y="5603432"/>
                <a:ext cx="249145" cy="144021"/>
              </a:xfrm>
              <a:prstGeom prst="can">
                <a:avLst/>
              </a:prstGeom>
              <a:pattFill prst="horzBrick">
                <a:fgClr>
                  <a:schemeClr val="accent5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endParaRPr lang="en-US" sz="2000" b="1" dirty="0"/>
              </a:p>
            </p:txBody>
          </p:sp>
        </p:grpSp>
      </p:grpSp>
      <p:sp>
        <p:nvSpPr>
          <p:cNvPr id="150" name="Rectangle 149"/>
          <p:cNvSpPr/>
          <p:nvPr/>
        </p:nvSpPr>
        <p:spPr>
          <a:xfrm>
            <a:off x="8445286" y="5244932"/>
            <a:ext cx="1463040" cy="822960"/>
          </a:xfrm>
          <a:prstGeom prst="rect">
            <a:avLst/>
          </a:prstGeom>
          <a:solidFill>
            <a:srgbClr val="09BFFF"/>
          </a:solidFill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/>
              <a:t>vdb</a:t>
            </a:r>
            <a:r>
              <a:rPr lang="en-US" sz="2400" b="1" dirty="0" smtClean="0"/>
              <a:t>-lock &amp; </a:t>
            </a:r>
            <a:r>
              <a:rPr lang="en-US" sz="2400" b="1" dirty="0" err="1" smtClean="0"/>
              <a:t>kar</a:t>
            </a:r>
            <a:endParaRPr lang="en-US" sz="2400" b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9877247" y="5659463"/>
            <a:ext cx="530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k</a:t>
            </a:r>
            <a:r>
              <a:rPr lang="en-US" b="1" dirty="0" err="1" smtClean="0"/>
              <a:t>ar</a:t>
            </a:r>
            <a:r>
              <a:rPr lang="en-US" b="1" dirty="0" smtClean="0"/>
              <a:t> file</a:t>
            </a:r>
            <a:endParaRPr lang="en-US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253652" y="4009755"/>
            <a:ext cx="1371600" cy="742340"/>
            <a:chOff x="289748" y="3879568"/>
            <a:chExt cx="1371600" cy="742340"/>
          </a:xfrm>
          <a:solidFill>
            <a:srgbClr val="09BFFF"/>
          </a:solidFill>
        </p:grpSpPr>
        <p:sp>
          <p:nvSpPr>
            <p:cNvPr id="22" name="TextBox 21"/>
            <p:cNvSpPr txBox="1"/>
            <p:nvPr/>
          </p:nvSpPr>
          <p:spPr>
            <a:xfrm>
              <a:off x="289748" y="3981828"/>
              <a:ext cx="1371600" cy="64008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Reference </a:t>
              </a:r>
              <a:r>
                <a:rPr lang="en-US" b="1" dirty="0" err="1" smtClean="0">
                  <a:solidFill>
                    <a:schemeClr val="bg1"/>
                  </a:solidFill>
                </a:rPr>
                <a:t>Acc</a:t>
              </a:r>
              <a:r>
                <a:rPr lang="en-US" b="1" dirty="0" smtClean="0">
                  <a:solidFill>
                    <a:schemeClr val="bg1"/>
                  </a:solidFill>
                </a:rPr>
                <a:t> Archives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61" name="Trapezoid 160"/>
            <p:cNvSpPr/>
            <p:nvPr/>
          </p:nvSpPr>
          <p:spPr>
            <a:xfrm>
              <a:off x="296016" y="3879568"/>
              <a:ext cx="55227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53652" y="6107698"/>
            <a:ext cx="1371600" cy="471592"/>
            <a:chOff x="289748" y="5977511"/>
            <a:chExt cx="1371600" cy="471592"/>
          </a:xfrm>
          <a:solidFill>
            <a:srgbClr val="09BFFF"/>
          </a:solidFill>
        </p:grpSpPr>
        <p:sp>
          <p:nvSpPr>
            <p:cNvPr id="167" name="TextBox 166"/>
            <p:cNvSpPr txBox="1"/>
            <p:nvPr/>
          </p:nvSpPr>
          <p:spPr>
            <a:xfrm>
              <a:off x="289748" y="6079771"/>
              <a:ext cx="1371600" cy="3693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Schema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68" name="Trapezoid 167"/>
            <p:cNvSpPr/>
            <p:nvPr/>
          </p:nvSpPr>
          <p:spPr>
            <a:xfrm>
              <a:off x="296016" y="5977511"/>
              <a:ext cx="55227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4" name="Straight Arrow Connector 33"/>
          <p:cNvCxnSpPr>
            <a:stCxn id="119" idx="4"/>
            <a:endCxn id="66" idx="1"/>
          </p:cNvCxnSpPr>
          <p:nvPr/>
        </p:nvCxnSpPr>
        <p:spPr>
          <a:xfrm flipV="1">
            <a:off x="9744025" y="3527104"/>
            <a:ext cx="673812" cy="400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0417837" y="3115624"/>
            <a:ext cx="1463040" cy="822960"/>
          </a:xfrm>
          <a:prstGeom prst="rect">
            <a:avLst/>
          </a:prstGeom>
          <a:solidFill>
            <a:srgbClr val="09BFFF"/>
          </a:solidFill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/>
              <a:t>v</a:t>
            </a:r>
            <a:r>
              <a:rPr lang="en-US" sz="2400" b="1" dirty="0" err="1" smtClean="0"/>
              <a:t>db</a:t>
            </a:r>
            <a:r>
              <a:rPr lang="en-US" sz="2400" b="1" dirty="0" smtClean="0"/>
              <a:t>- validate</a:t>
            </a:r>
          </a:p>
        </p:txBody>
      </p:sp>
      <p:cxnSp>
        <p:nvCxnSpPr>
          <p:cNvPr id="75" name="Straight Arrow Connector 33"/>
          <p:cNvCxnSpPr>
            <a:stCxn id="66" idx="0"/>
            <a:endCxn id="44" idx="3"/>
          </p:cNvCxnSpPr>
          <p:nvPr/>
        </p:nvCxnSpPr>
        <p:spPr>
          <a:xfrm rot="16200000" flipV="1">
            <a:off x="10436837" y="2403104"/>
            <a:ext cx="530471" cy="894570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33"/>
          <p:cNvCxnSpPr>
            <a:stCxn id="44" idx="1"/>
          </p:cNvCxnSpPr>
          <p:nvPr/>
        </p:nvCxnSpPr>
        <p:spPr>
          <a:xfrm rot="10800000">
            <a:off x="9185282" y="2583309"/>
            <a:ext cx="630589" cy="1845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iamond 43"/>
          <p:cNvSpPr/>
          <p:nvPr/>
        </p:nvSpPr>
        <p:spPr>
          <a:xfrm>
            <a:off x="9815870" y="2408573"/>
            <a:ext cx="438917" cy="353159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9652819" y="2709191"/>
            <a:ext cx="765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Valid?</a:t>
            </a:r>
            <a:endParaRPr lang="en-US" b="1" dirty="0"/>
          </a:p>
        </p:txBody>
      </p:sp>
      <p:cxnSp>
        <p:nvCxnSpPr>
          <p:cNvPr id="118" name="Straight Arrow Connector 33"/>
          <p:cNvCxnSpPr>
            <a:stCxn id="66" idx="2"/>
            <a:endCxn id="121" idx="3"/>
          </p:cNvCxnSpPr>
          <p:nvPr/>
        </p:nvCxnSpPr>
        <p:spPr>
          <a:xfrm rot="5400000">
            <a:off x="10450733" y="3742638"/>
            <a:ext cx="502679" cy="894570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33"/>
          <p:cNvCxnSpPr>
            <a:stCxn id="121" idx="1"/>
          </p:cNvCxnSpPr>
          <p:nvPr/>
        </p:nvCxnSpPr>
        <p:spPr>
          <a:xfrm rot="10800000" flipV="1">
            <a:off x="9198076" y="4441262"/>
            <a:ext cx="617794" cy="1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Diamond 120"/>
          <p:cNvSpPr/>
          <p:nvPr/>
        </p:nvSpPr>
        <p:spPr>
          <a:xfrm>
            <a:off x="9815870" y="4264683"/>
            <a:ext cx="438917" cy="353159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/>
          <p:cNvSpPr txBox="1"/>
          <p:nvPr/>
        </p:nvSpPr>
        <p:spPr>
          <a:xfrm>
            <a:off x="9652819" y="3941720"/>
            <a:ext cx="765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Valid?</a:t>
            </a:r>
            <a:endParaRPr lang="en-US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253652" y="1858279"/>
            <a:ext cx="1371600" cy="369332"/>
          </a:xfrm>
          <a:prstGeom prst="rect">
            <a:avLst/>
          </a:prstGeom>
          <a:solidFill>
            <a:srgbClr val="09B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LIB (copied)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87" name="Straight Arrow Connector 33"/>
          <p:cNvCxnSpPr>
            <a:stCxn id="80" idx="3"/>
            <a:endCxn id="114" idx="0"/>
          </p:cNvCxnSpPr>
          <p:nvPr/>
        </p:nvCxnSpPr>
        <p:spPr>
          <a:xfrm>
            <a:off x="1625252" y="2042945"/>
            <a:ext cx="1221297" cy="1074902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22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EVIDENCE_INTERVAL table columns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2201" y="691327"/>
            <a:ext cx="11947598" cy="6078587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032125" indent="-3032125">
              <a:spcAft>
                <a:spcPts val="600"/>
              </a:spcAft>
            </a:pPr>
            <a:r>
              <a:rPr lang="en-US" b="1" dirty="0" smtClean="0"/>
              <a:t>EVIDENCE_ALIGNMENT_IDS:	Alignment IDs from EVIDENCE_ALIGNMENT table for alignments that fall within the interval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HAS_MISMATCH</a:t>
            </a:r>
            <a:r>
              <a:rPr lang="en-US" b="1" dirty="0" smtClean="0"/>
              <a:t>:	</a:t>
            </a:r>
            <a:r>
              <a:rPr lang="en-US" b="1" dirty="0"/>
              <a:t>Same as </a:t>
            </a:r>
            <a:r>
              <a:rPr lang="en-US" b="1" dirty="0" smtClean="0"/>
              <a:t>PRIMARY_ALIGNMENT. </a:t>
            </a:r>
            <a:r>
              <a:rPr lang="en-US" b="1" dirty="0"/>
              <a:t>S</a:t>
            </a:r>
            <a:r>
              <a:rPr lang="en-US" b="1" dirty="0" smtClean="0"/>
              <a:t>ource is concatenated results for alleles present in the read data based on Allele Alignment columns from a single line in the evidenceIntervals files. Length is the sum of allele sequence lengths.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HAS_REF_OFFSET</a:t>
            </a:r>
            <a:r>
              <a:rPr lang="en-US" b="1" dirty="0" smtClean="0"/>
              <a:t>:</a:t>
            </a:r>
            <a:r>
              <a:rPr lang="en-US" b="1" dirty="0"/>
              <a:t> </a:t>
            </a:r>
            <a:r>
              <a:rPr lang="en-US" b="1" dirty="0" smtClean="0"/>
              <a:t>	Same </a:t>
            </a:r>
            <a:r>
              <a:rPr lang="en-US" b="1" dirty="0"/>
              <a:t>as </a:t>
            </a:r>
            <a:r>
              <a:rPr lang="en-US" b="1" dirty="0" smtClean="0"/>
              <a:t>PRIMARY_ALIGNMENT. Source </a:t>
            </a:r>
            <a:r>
              <a:rPr lang="en-US" b="1" dirty="0"/>
              <a:t>is concatenated </a:t>
            </a:r>
            <a:r>
              <a:rPr lang="en-US" b="1" dirty="0" smtClean="0"/>
              <a:t>results from evidenceIntervals files.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MAPQ</a:t>
            </a:r>
            <a:r>
              <a:rPr lang="en-US" b="1" dirty="0" smtClean="0"/>
              <a:t>:</a:t>
            </a:r>
            <a:r>
              <a:rPr lang="en-US" b="1" dirty="0"/>
              <a:t>	</a:t>
            </a:r>
            <a:r>
              <a:rPr lang="en-US" b="1" dirty="0" smtClean="0"/>
              <a:t>EvidenceScoreVAF column from the evidenceIntervals files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MISMATCH</a:t>
            </a:r>
            <a:r>
              <a:rPr lang="en-US" b="1" dirty="0" smtClean="0"/>
              <a:t>:</a:t>
            </a:r>
            <a:r>
              <a:rPr lang="en-US" b="1" dirty="0"/>
              <a:t> </a:t>
            </a:r>
            <a:r>
              <a:rPr lang="en-US" b="1" dirty="0" smtClean="0"/>
              <a:t>	Same </a:t>
            </a:r>
            <a:r>
              <a:rPr lang="en-US" b="1" dirty="0"/>
              <a:t>as </a:t>
            </a:r>
            <a:r>
              <a:rPr lang="en-US" b="1" dirty="0" smtClean="0"/>
              <a:t>PRIMARY_ALIGNMENT. Source </a:t>
            </a:r>
            <a:r>
              <a:rPr lang="en-US" b="1" dirty="0"/>
              <a:t>is </a:t>
            </a:r>
            <a:r>
              <a:rPr lang="en-US" b="1" dirty="0" smtClean="0"/>
              <a:t>concatenated results from evidenceIntervals files.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PLOIDY</a:t>
            </a:r>
            <a:r>
              <a:rPr lang="en-US" b="1" dirty="0" smtClean="0"/>
              <a:t>:	Count of alleles supported by the half-</a:t>
            </a:r>
            <a:r>
              <a:rPr lang="en-US" b="1" dirty="0" err="1" smtClean="0"/>
              <a:t>Dnbs</a:t>
            </a:r>
            <a:r>
              <a:rPr lang="en-US" b="1" dirty="0" smtClean="0"/>
              <a:t> aligned to an interval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READ_LEN</a:t>
            </a:r>
            <a:r>
              <a:rPr lang="en-US" b="1" dirty="0" smtClean="0"/>
              <a:t>:	Length of sequence associated with each allele in the interval (# of values = PLOIDY)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READ_START</a:t>
            </a:r>
            <a:r>
              <a:rPr lang="en-US" b="1" dirty="0" smtClean="0"/>
              <a:t>:	Start of each allele found within the interval (# of values = PLOIDY)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REF_ID</a:t>
            </a:r>
            <a:r>
              <a:rPr lang="en-US" b="1" dirty="0" smtClean="0"/>
              <a:t>:	Same </a:t>
            </a:r>
            <a:r>
              <a:rPr lang="en-US" b="1" dirty="0"/>
              <a:t>as PRIMARY_ALIGNMENT (source is evidenceIntervals files)</a:t>
            </a:r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REF_LEN</a:t>
            </a:r>
            <a:r>
              <a:rPr lang="en-US" b="1" dirty="0" smtClean="0"/>
              <a:t>:	Same </a:t>
            </a:r>
            <a:r>
              <a:rPr lang="en-US" b="1" dirty="0"/>
              <a:t>as PRIMARY_ALIGNMENT (source is evidenceIntervals files)</a:t>
            </a:r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REF_OFFSET</a:t>
            </a:r>
            <a:r>
              <a:rPr lang="en-US" b="1" dirty="0" smtClean="0"/>
              <a:t>:	Same </a:t>
            </a:r>
            <a:r>
              <a:rPr lang="en-US" b="1" dirty="0"/>
              <a:t>as </a:t>
            </a:r>
            <a:r>
              <a:rPr lang="en-US" b="1" dirty="0" smtClean="0"/>
              <a:t>PRIMARY_ALIGNMENT. Source </a:t>
            </a:r>
            <a:r>
              <a:rPr lang="en-US" b="1" dirty="0"/>
              <a:t>is concatenated results from evidenceIntervals files</a:t>
            </a:r>
            <a:r>
              <a:rPr lang="en-US" b="1" dirty="0" smtClean="0"/>
              <a:t>.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REF_OFFSET_TYPE</a:t>
            </a:r>
            <a:r>
              <a:rPr lang="en-US" b="1" dirty="0" smtClean="0"/>
              <a:t>:	Same as described in PRIMARY_ALIGNMENT. </a:t>
            </a:r>
            <a:r>
              <a:rPr lang="en-US" b="1" dirty="0"/>
              <a:t>Source is concatenated results from evidenceIntervals files</a:t>
            </a:r>
            <a:r>
              <a:rPr lang="en-US" b="1" dirty="0" smtClean="0"/>
              <a:t>. Only insert and delete offsets (type 0).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/>
              <a:t>REF_ORIENTATION:	Same as </a:t>
            </a:r>
            <a:r>
              <a:rPr lang="en-US" b="1" dirty="0" smtClean="0"/>
              <a:t>PRIMARY_ALIGNMENT. </a:t>
            </a:r>
            <a:r>
              <a:rPr lang="en-US" b="1" dirty="0"/>
              <a:t>Only column in ‘md/cur’ and value </a:t>
            </a:r>
            <a:r>
              <a:rPr lang="en-US" b="1" dirty="0" smtClean="0"/>
              <a:t>indicates all alignments are on the forward strand.</a:t>
            </a:r>
            <a:endParaRPr lang="en-US" b="1" dirty="0"/>
          </a:p>
          <a:p>
            <a:pPr marL="3032125" indent="-3032125">
              <a:spcAft>
                <a:spcPts val="600"/>
              </a:spcAft>
            </a:pPr>
            <a:r>
              <a:rPr lang="en-US" b="1" dirty="0" smtClean="0"/>
              <a:t>REF_START:	Same </a:t>
            </a:r>
            <a:r>
              <a:rPr lang="en-US" b="1" dirty="0"/>
              <a:t>as PRIMARY_ALIGNMENT (source is evidenceIntervals files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0691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3388" y="72196"/>
            <a:ext cx="11965225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EVIDENCE_INTERVAL table columns (cont.)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92101" y="866965"/>
            <a:ext cx="9207798" cy="433965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092450" indent="-30924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vdb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-dump &lt;</a:t>
            </a:r>
            <a:r>
              <a:rPr lang="en-US" sz="1600" b="1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csra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-T EVIDENCE_INTERVAL 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-R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&lt;row number&gt;</a:t>
            </a:r>
          </a:p>
          <a:p>
            <a:pPr marL="3092450" indent="-3092450"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Same columns as PRIMARY_ALIGNMENT except these columns are not present: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ALIGNMENT_COUNT	MATE_REF_NAME</a:t>
            </a: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ALIGN_GROUP	MATE_REF_ORIENTATION</a:t>
            </a: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GLOBAL_REF_START	MATE_REF_POS</a:t>
            </a: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MATE_ALIGN_ID	MATE_REF_SEQ_ID</a:t>
            </a: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MATE_CIGAR_LONG	SAM_FLAGS</a:t>
            </a: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MATE_CIGAR_LONG_LEN	SEQ_NAME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MATE_CIGAR_SHORT	SEQ_READ_ID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MATE_CIGAR_SHORT_LEN	SEQ_SPOT_GROUP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MATE_EDIT_DISTANCE	SEQ_SPOT_ID</a:t>
            </a: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MATE_REF_ID	TEMPLATE_LEN</a:t>
            </a:r>
          </a:p>
          <a:p>
            <a:pPr marL="4572000" indent="-411480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MATE_REF_LEN</a:t>
            </a:r>
          </a:p>
          <a:p>
            <a:pPr marL="3092450" indent="-3092450"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these columns are present only for EVIDENCE_INTERVAL: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EVIDENCE_ALIGNMENT_IDS</a:t>
            </a:r>
          </a:p>
          <a:p>
            <a:pPr marL="3092450" indent="-2635250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PLOIDY</a:t>
            </a:r>
          </a:p>
        </p:txBody>
      </p:sp>
    </p:spTree>
    <p:extLst>
      <p:ext uri="{BB962C8B-B14F-4D97-AF65-F5344CB8AC3E}">
        <p14:creationId xmlns:p14="http://schemas.microsoft.com/office/powerpoint/2010/main" val="395960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‘sra-sort’ Command Line </a:t>
            </a:r>
            <a:endParaRPr lang="en-US" sz="40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609600" y="840956"/>
            <a:ext cx="10972800" cy="5231598"/>
            <a:chOff x="609600" y="817510"/>
            <a:chExt cx="10972800" cy="5231598"/>
          </a:xfrm>
        </p:grpSpPr>
        <p:sp>
          <p:nvSpPr>
            <p:cNvPr id="2" name="Rectangle 1"/>
            <p:cNvSpPr/>
            <p:nvPr/>
          </p:nvSpPr>
          <p:spPr>
            <a:xfrm>
              <a:off x="609600" y="817510"/>
              <a:ext cx="10972800" cy="5231598"/>
            </a:xfrm>
            <a:prstGeom prst="rect">
              <a:avLst/>
            </a:prstGeom>
            <a:solidFill>
              <a:srgbClr val="09BFFF"/>
            </a:solidFill>
            <a:ln w="158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2400" b="1" dirty="0"/>
                <a:t>s</a:t>
              </a:r>
              <a:r>
                <a:rPr lang="en-US" sz="2400" b="1" dirty="0" smtClean="0"/>
                <a:t>ra-sort</a:t>
              </a:r>
              <a:endParaRPr lang="en-US" sz="24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66800" y="1313597"/>
              <a:ext cx="10058400" cy="4585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s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ra-sort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-f -L info 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vvv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</a:p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--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tempdir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TEMP_dir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mmapdir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TEMP_dir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\</a:t>
              </a:r>
            </a:p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--map-file-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bsize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80000000000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max-ref-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idx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-ids 4000000000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</a:p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--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max-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idx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-ids 4000000000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max-large-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idx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-ids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800000000 \</a:t>
              </a:r>
            </a:p>
            <a:p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sorted&gt; \</a:t>
              </a:r>
            </a:p>
            <a:p>
              <a:pPr>
                <a:spcAft>
                  <a:spcPts val="1200"/>
                </a:spcAft>
              </a:pP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&gt; log.txt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2&gt;&amp;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>
                <a:spcAft>
                  <a:spcPts val="1200"/>
                </a:spcAft>
              </a:pP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Sorts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 by order of occurrence of primary alignments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on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references (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position ascending, length descending, id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ascending), re-numbers spots, and updates tables.</a:t>
              </a:r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Subset of available options (use --help to get full list):</a:t>
              </a:r>
            </a:p>
            <a:p>
              <a:pPr marL="3948113" indent="-3713163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See ‘cg-load’ for definition of –f, -L, and –v options.</a:t>
              </a:r>
            </a:p>
            <a:p>
              <a:pPr marL="3948113" indent="-3713163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tempdir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&lt;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path-to-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tmp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	Directory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to use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for temporary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files </a:t>
              </a:r>
              <a:endPara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3948113" indent="-3713163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mmapdir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&lt;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path-to-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mmaps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	Directory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to use for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memory-mapped buffers</a:t>
              </a:r>
            </a:p>
            <a:p>
              <a:pPr marL="3948113" indent="-3713163"/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map-file-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bsize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&lt;cache-size&gt;	Sets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id map-file cache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size</a:t>
              </a:r>
            </a:p>
            <a:p>
              <a:pPr marL="3948113" indent="-3713163"/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--max-ref-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idx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-ids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num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-ids&gt;	Number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of join-index ids to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process in REFERENCE</a:t>
              </a:r>
            </a:p>
            <a:p>
              <a:pPr marL="3948113" indent="-3713163"/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--max-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idx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-ids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num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-ids&gt;	Number of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join-index ids to process at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 time</a:t>
              </a:r>
            </a:p>
            <a:p>
              <a:pPr marL="3948113" indent="-3713163"/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--max-large-</a:t>
              </a:r>
              <a:r>
                <a:rPr lang="en-US" sz="16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idx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-ids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num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-ids&gt;	Number of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rows to process with large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columns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63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61833" y="72196"/>
            <a:ext cx="1106833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‘</a:t>
            </a:r>
            <a:r>
              <a:rPr lang="en-US" sz="4000" b="1" dirty="0" err="1" smtClean="0"/>
              <a:t>vdb</a:t>
            </a:r>
            <a:r>
              <a:rPr lang="en-US" sz="4000" b="1" dirty="0" smtClean="0"/>
              <a:t>-validate’, ‘</a:t>
            </a:r>
            <a:r>
              <a:rPr lang="en-US" sz="4000" b="1" dirty="0" err="1" smtClean="0"/>
              <a:t>vdb</a:t>
            </a:r>
            <a:r>
              <a:rPr lang="en-US" sz="4000" b="1" dirty="0" smtClean="0"/>
              <a:t>-lock’, and ‘</a:t>
            </a:r>
            <a:r>
              <a:rPr lang="en-US" sz="4000" b="1" dirty="0" err="1" smtClean="0"/>
              <a:t>kar</a:t>
            </a:r>
            <a:r>
              <a:rPr lang="en-US" sz="4000" b="1" dirty="0" smtClean="0"/>
              <a:t>’</a:t>
            </a:r>
            <a:endParaRPr lang="en-US" sz="4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609600" y="1016800"/>
            <a:ext cx="10972800" cy="1554480"/>
            <a:chOff x="309639" y="1016800"/>
            <a:chExt cx="10972800" cy="1554480"/>
          </a:xfrm>
        </p:grpSpPr>
        <p:sp>
          <p:nvSpPr>
            <p:cNvPr id="2" name="Rectangle 1"/>
            <p:cNvSpPr/>
            <p:nvPr/>
          </p:nvSpPr>
          <p:spPr>
            <a:xfrm>
              <a:off x="309639" y="1016800"/>
              <a:ext cx="10972800" cy="1554480"/>
            </a:xfrm>
            <a:prstGeom prst="rect">
              <a:avLst/>
            </a:prstGeom>
            <a:solidFill>
              <a:srgbClr val="09BFFF"/>
            </a:solidFill>
            <a:ln w="158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2400" b="1" dirty="0" err="1" smtClean="0"/>
                <a:t>vdb</a:t>
              </a:r>
              <a:r>
                <a:rPr lang="en-US" sz="2400" b="1" dirty="0" smtClean="0"/>
                <a:t>-validate</a:t>
              </a:r>
              <a:endParaRPr lang="en-US" sz="24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66839" y="1407381"/>
              <a:ext cx="100584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vdb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-validate -L err --CONSISTENCY-CHECK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yes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csra|sra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</a:p>
            <a:p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>
                <a:spcAft>
                  <a:spcPts val="1200"/>
                </a:spcAft>
              </a:pP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Examine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directories, files and VDB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objects, reporting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any problems that can be detected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. CONSISTENCY-CHECK option requires a deep table data consistency check.</a:t>
              </a:r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09600" y="4522003"/>
            <a:ext cx="10972800" cy="1554480"/>
            <a:chOff x="309639" y="3502091"/>
            <a:chExt cx="10972800" cy="1554480"/>
          </a:xfrm>
        </p:grpSpPr>
        <p:sp>
          <p:nvSpPr>
            <p:cNvPr id="5" name="Rectangle 4"/>
            <p:cNvSpPr/>
            <p:nvPr/>
          </p:nvSpPr>
          <p:spPr>
            <a:xfrm>
              <a:off x="309639" y="3502091"/>
              <a:ext cx="10972800" cy="1554480"/>
            </a:xfrm>
            <a:prstGeom prst="rect">
              <a:avLst/>
            </a:prstGeom>
            <a:solidFill>
              <a:srgbClr val="09BFFF"/>
            </a:solidFill>
            <a:ln w="158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2400" b="1" dirty="0" err="1" smtClean="0"/>
                <a:t>kar</a:t>
              </a:r>
              <a:endParaRPr lang="en-US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6839" y="3904400"/>
              <a:ext cx="10058400" cy="109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kar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-c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&lt;‘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karred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’ 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csra|sra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-d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csra|sra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</a:p>
            <a:p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>
                <a:spcAft>
                  <a:spcPts val="1200"/>
                </a:spcAft>
              </a:pP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Creates a single file in a ‘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kar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’ format that can be randomly accessed by the sra toolkit. Use ‘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kar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–t|--test’ to see the contents of a ‘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karred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’ 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csra|sra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.</a:t>
              </a:r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9600" y="2769401"/>
            <a:ext cx="10972800" cy="1554480"/>
            <a:chOff x="309639" y="1016800"/>
            <a:chExt cx="10972800" cy="1554480"/>
          </a:xfrm>
        </p:grpSpPr>
        <p:sp>
          <p:nvSpPr>
            <p:cNvPr id="12" name="Rectangle 11"/>
            <p:cNvSpPr/>
            <p:nvPr/>
          </p:nvSpPr>
          <p:spPr>
            <a:xfrm>
              <a:off x="309639" y="1016800"/>
              <a:ext cx="10972800" cy="1554480"/>
            </a:xfrm>
            <a:prstGeom prst="rect">
              <a:avLst/>
            </a:prstGeom>
            <a:solidFill>
              <a:srgbClr val="09BFFF"/>
            </a:solidFill>
            <a:ln w="158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2400" b="1" dirty="0" err="1"/>
                <a:t>v</a:t>
              </a:r>
              <a:r>
                <a:rPr lang="en-US" sz="2400" b="1" dirty="0" err="1" smtClean="0"/>
                <a:t>db</a:t>
              </a:r>
              <a:r>
                <a:rPr lang="en-US" sz="2400" b="1" dirty="0" smtClean="0"/>
                <a:t>-lock</a:t>
              </a:r>
              <a:endParaRPr lang="en-US" sz="2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6839" y="1407381"/>
              <a:ext cx="10058400" cy="109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vdb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-lock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csra|sra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</a:p>
            <a:p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>
                <a:spcAft>
                  <a:spcPts val="1200"/>
                </a:spcAft>
              </a:pP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Changes all files and directories in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csra|sra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 archive to read-only and creates an empty file named ‘lock’ in the top directory.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csra|sra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 must be 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unkarred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.</a:t>
              </a:r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793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‘sra-stat’ Command Line </a:t>
            </a:r>
            <a:endParaRPr lang="en-US" sz="4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609600" y="758895"/>
            <a:ext cx="10972800" cy="4153688"/>
            <a:chOff x="309639" y="758895"/>
            <a:chExt cx="10972800" cy="4153688"/>
          </a:xfrm>
        </p:grpSpPr>
        <p:sp>
          <p:nvSpPr>
            <p:cNvPr id="2" name="Rectangle 1"/>
            <p:cNvSpPr/>
            <p:nvPr/>
          </p:nvSpPr>
          <p:spPr>
            <a:xfrm>
              <a:off x="309639" y="758895"/>
              <a:ext cx="10972800" cy="4153688"/>
            </a:xfrm>
            <a:prstGeom prst="rect">
              <a:avLst/>
            </a:prstGeom>
            <a:solidFill>
              <a:srgbClr val="09BFFF"/>
            </a:solidFill>
            <a:ln w="158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2400" b="1" dirty="0" smtClean="0"/>
                <a:t>sra-stat</a:t>
              </a:r>
              <a:endParaRPr lang="en-US" sz="24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66839" y="1254982"/>
              <a:ext cx="10058400" cy="365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sra-stat --xml -L warn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--statistics --member-stats off &lt;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csra|sra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 \</a:t>
              </a:r>
            </a:p>
            <a:p>
              <a:pPr marL="234950">
                <a:spcAft>
                  <a:spcPts val="1200"/>
                </a:spcAft>
              </a:pP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&gt; acc_stat.xml 2&gt;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acc.err</a:t>
              </a:r>
              <a:endPara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>
                <a:spcAft>
                  <a:spcPts val="1200"/>
                </a:spcAft>
              </a:pP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Returns stats calculated during the load process or calculates additional stats beyond those calculated during the load process</a:t>
              </a:r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Subset of available options (use --help to get full list):</a:t>
              </a:r>
            </a:p>
            <a:p>
              <a:pPr marL="3948113" indent="-3713163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See ‘cg-load’ for definition of -L options.</a:t>
              </a:r>
            </a:p>
            <a:p>
              <a:pPr marL="3948113" indent="-3713163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--member-stats &lt;on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|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off&gt;	Print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member stats, default is on</a:t>
              </a:r>
              <a:endPara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3948113" indent="-3713163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--statistics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Calculate stats (e.g. READ_LEN 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average and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standard deviation) which were not determined during the load process</a:t>
              </a:r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3948113" indent="-3713163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xml	Output stats in xml 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format</a:t>
              </a:r>
            </a:p>
            <a:p>
              <a:pPr marL="3948113" indent="-3713163"/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--quick	Returns stats calculated during the load process contained in the </a:t>
              </a:r>
              <a:r>
                <a:rPr lang="en-US" sz="16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csra|sra</a:t>
              </a:r>
              <a:r>
                <a:rPr lang="en-US" sz="16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metadata</a:t>
              </a:r>
              <a:endParaRPr lang="en-US" sz="16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230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SRA FUSE and Volumes </a:t>
            </a:r>
            <a:endParaRPr lang="en-US" sz="4000" b="1" dirty="0"/>
          </a:p>
        </p:txBody>
      </p:sp>
      <p:grpSp>
        <p:nvGrpSpPr>
          <p:cNvPr id="33" name="Group 32"/>
          <p:cNvGrpSpPr/>
          <p:nvPr/>
        </p:nvGrpSpPr>
        <p:grpSpPr>
          <a:xfrm>
            <a:off x="1840086" y="932910"/>
            <a:ext cx="8511829" cy="5245152"/>
            <a:chOff x="1886538" y="1073586"/>
            <a:chExt cx="8511829" cy="5245152"/>
          </a:xfrm>
        </p:grpSpPr>
        <p:sp>
          <p:nvSpPr>
            <p:cNvPr id="7" name="Rounded Rectangle 6"/>
            <p:cNvSpPr/>
            <p:nvPr/>
          </p:nvSpPr>
          <p:spPr>
            <a:xfrm>
              <a:off x="1886538" y="1073586"/>
              <a:ext cx="8511829" cy="5245152"/>
            </a:xfrm>
            <a:prstGeom prst="roundRect">
              <a:avLst/>
            </a:prstGeom>
            <a:solidFill>
              <a:srgbClr val="B4E6A0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endParaRPr lang="en-US" sz="2000" b="1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2178441" y="1703044"/>
              <a:ext cx="7928023" cy="4401205"/>
              <a:chOff x="1977977" y="1632706"/>
              <a:chExt cx="7928023" cy="4401205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1977977" y="2460784"/>
                <a:ext cx="2840209" cy="2470757"/>
                <a:chOff x="2130376" y="1538535"/>
                <a:chExt cx="2840209" cy="2470757"/>
              </a:xfrm>
            </p:grpSpPr>
            <p:sp>
              <p:nvSpPr>
                <p:cNvPr id="22" name="TextBox 21"/>
                <p:cNvSpPr txBox="1"/>
                <p:nvPr/>
              </p:nvSpPr>
              <p:spPr>
                <a:xfrm>
                  <a:off x="2130376" y="1538535"/>
                  <a:ext cx="2620469" cy="2262525"/>
                </a:xfrm>
                <a:prstGeom prst="rect">
                  <a:avLst/>
                </a:prstGeom>
                <a:solidFill>
                  <a:srgbClr val="09BFFF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240246" y="1642651"/>
                  <a:ext cx="2620469" cy="2262525"/>
                </a:xfrm>
                <a:prstGeom prst="rect">
                  <a:avLst/>
                </a:prstGeom>
                <a:solidFill>
                  <a:srgbClr val="09BFFF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endParaRPr lang="en-US" b="1" dirty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29" name="Group 28"/>
                <p:cNvGrpSpPr/>
                <p:nvPr/>
              </p:nvGrpSpPr>
              <p:grpSpPr>
                <a:xfrm>
                  <a:off x="2350116" y="1746767"/>
                  <a:ext cx="2620469" cy="2262525"/>
                  <a:chOff x="2432177" y="1840551"/>
                  <a:chExt cx="2620469" cy="2262525"/>
                </a:xfrm>
              </p:grpSpPr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2432177" y="1840551"/>
                    <a:ext cx="2620469" cy="2262525"/>
                  </a:xfrm>
                  <a:prstGeom prst="rect">
                    <a:avLst/>
                  </a:prstGeom>
                  <a:solidFill>
                    <a:srgbClr val="09BFFF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pPr algn="ctr"/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SRA Volume</a:t>
                    </a:r>
                    <a:endParaRPr lang="en-US" b="1" dirty="0">
                      <a:solidFill>
                        <a:schemeClr val="bg1"/>
                      </a:solidFill>
                    </a:endParaRPr>
                  </a:p>
                </p:txBody>
              </p: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2546908" y="2333130"/>
                    <a:ext cx="2391007" cy="1632052"/>
                    <a:chOff x="10867697" y="5179056"/>
                    <a:chExt cx="943862" cy="568397"/>
                  </a:xfrm>
                </p:grpSpPr>
                <p:grpSp>
                  <p:nvGrpSpPr>
                    <p:cNvPr id="10" name="Group 9"/>
                    <p:cNvGrpSpPr/>
                    <p:nvPr/>
                  </p:nvGrpSpPr>
                  <p:grpSpPr>
                    <a:xfrm>
                      <a:off x="10867697" y="5179056"/>
                      <a:ext cx="943862" cy="144021"/>
                      <a:chOff x="10795505" y="5150634"/>
                      <a:chExt cx="943862" cy="144021"/>
                    </a:xfrm>
                    <a:solidFill>
                      <a:srgbClr val="0070C0"/>
                    </a:solidFill>
                  </p:grpSpPr>
                  <p:sp>
                    <p:nvSpPr>
                      <p:cNvPr id="19" name="Can 1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0795505" y="5150634"/>
                        <a:ext cx="249145" cy="144021"/>
                      </a:xfrm>
                      <a:prstGeom prst="ca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 anchorCtr="0"/>
                      <a:lstStyle/>
                      <a:p>
                        <a:pPr algn="ctr"/>
                        <a:r>
                          <a:rPr lang="en-US" sz="2000" b="1" dirty="0" err="1" smtClean="0"/>
                          <a:t>csra</a:t>
                        </a:r>
                        <a:endParaRPr lang="en-US" sz="2000" b="1" dirty="0"/>
                      </a:p>
                    </p:txBody>
                  </p:sp>
                  <p:sp>
                    <p:nvSpPr>
                      <p:cNvPr id="20" name="Can 19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1142864" y="5150634"/>
                        <a:ext cx="249145" cy="144021"/>
                      </a:xfrm>
                      <a:prstGeom prst="ca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 anchorCtr="0"/>
                      <a:lstStyle/>
                      <a:p>
                        <a:pPr algn="ctr"/>
                        <a:r>
                          <a:rPr lang="en-US" sz="2000" b="1" dirty="0" err="1" smtClean="0"/>
                          <a:t>csra</a:t>
                        </a:r>
                        <a:endParaRPr lang="en-US" sz="2000" b="1" dirty="0"/>
                      </a:p>
                    </p:txBody>
                  </p:sp>
                  <p:sp>
                    <p:nvSpPr>
                      <p:cNvPr id="21" name="Can 2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1490222" y="5150634"/>
                        <a:ext cx="249145" cy="144021"/>
                      </a:xfrm>
                      <a:prstGeom prst="ca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 anchorCtr="0"/>
                      <a:lstStyle/>
                      <a:p>
                        <a:pPr algn="ctr"/>
                        <a:r>
                          <a:rPr lang="en-US" sz="2000" b="1" dirty="0" smtClean="0"/>
                          <a:t>sra</a:t>
                        </a:r>
                        <a:endParaRPr lang="en-US" sz="2000" b="1" dirty="0"/>
                      </a:p>
                    </p:txBody>
                  </p:sp>
                </p:grpSp>
                <p:grpSp>
                  <p:nvGrpSpPr>
                    <p:cNvPr id="11" name="Group 10"/>
                    <p:cNvGrpSpPr/>
                    <p:nvPr/>
                  </p:nvGrpSpPr>
                  <p:grpSpPr>
                    <a:xfrm>
                      <a:off x="10867697" y="5391244"/>
                      <a:ext cx="943862" cy="144021"/>
                      <a:chOff x="10795505" y="5327653"/>
                      <a:chExt cx="943862" cy="144021"/>
                    </a:xfrm>
                    <a:solidFill>
                      <a:srgbClr val="0070C0"/>
                    </a:solidFill>
                  </p:grpSpPr>
                  <p:sp>
                    <p:nvSpPr>
                      <p:cNvPr id="16" name="Can 1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0795505" y="5327653"/>
                        <a:ext cx="249145" cy="144021"/>
                      </a:xfrm>
                      <a:prstGeom prst="ca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 anchorCtr="0"/>
                      <a:lstStyle/>
                      <a:p>
                        <a:pPr algn="ctr"/>
                        <a:r>
                          <a:rPr lang="en-US" sz="2000" b="1" dirty="0" err="1" smtClean="0"/>
                          <a:t>csra</a:t>
                        </a:r>
                        <a:endParaRPr lang="en-US" sz="2000" b="1" dirty="0"/>
                      </a:p>
                    </p:txBody>
                  </p:sp>
                  <p:sp>
                    <p:nvSpPr>
                      <p:cNvPr id="17" name="Can 1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1142864" y="5327653"/>
                        <a:ext cx="249145" cy="144021"/>
                      </a:xfrm>
                      <a:prstGeom prst="ca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 anchorCtr="0"/>
                      <a:lstStyle/>
                      <a:p>
                        <a:pPr algn="ctr"/>
                        <a:r>
                          <a:rPr lang="en-US" sz="2000" b="1" dirty="0" smtClean="0"/>
                          <a:t>sra</a:t>
                        </a:r>
                        <a:endParaRPr lang="en-US" sz="2000" b="1" dirty="0"/>
                      </a:p>
                    </p:txBody>
                  </p:sp>
                  <p:sp>
                    <p:nvSpPr>
                      <p:cNvPr id="18" name="Can 1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1490222" y="5327653"/>
                        <a:ext cx="249145" cy="144021"/>
                      </a:xfrm>
                      <a:prstGeom prst="can">
                        <a:avLst/>
                      </a:prstGeom>
                      <a:grpFill/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 anchorCtr="0"/>
                      <a:lstStyle/>
                      <a:p>
                        <a:pPr algn="ctr"/>
                        <a:r>
                          <a:rPr lang="en-US" sz="2000" b="1" dirty="0" err="1" smtClean="0"/>
                          <a:t>csra</a:t>
                        </a:r>
                        <a:endParaRPr lang="en-US" sz="2000" b="1" dirty="0"/>
                      </a:p>
                    </p:txBody>
                  </p:sp>
                </p:grpSp>
                <p:grpSp>
                  <p:nvGrpSpPr>
                    <p:cNvPr id="12" name="Group 11"/>
                    <p:cNvGrpSpPr/>
                    <p:nvPr/>
                  </p:nvGrpSpPr>
                  <p:grpSpPr>
                    <a:xfrm>
                      <a:off x="10867697" y="5603432"/>
                      <a:ext cx="943862" cy="144021"/>
                      <a:chOff x="10795505" y="5603432"/>
                      <a:chExt cx="943862" cy="144021"/>
                    </a:xfrm>
                  </p:grpSpPr>
                  <p:sp>
                    <p:nvSpPr>
                      <p:cNvPr id="13" name="Can 1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0795505" y="5603432"/>
                        <a:ext cx="249145" cy="144021"/>
                      </a:xfrm>
                      <a:prstGeom prst="can">
                        <a:avLst/>
                      </a:prstGeom>
                      <a:pattFill prst="horzBrick">
                        <a:fgClr>
                          <a:schemeClr val="accent5"/>
                        </a:fgClr>
                        <a:bgClr>
                          <a:schemeClr val="bg1"/>
                        </a:bgClr>
                      </a:patt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 anchorCtr="0"/>
                      <a:lstStyle/>
                      <a:p>
                        <a:pPr algn="ctr"/>
                        <a:r>
                          <a:rPr lang="en-US" sz="2000" b="1" dirty="0" smtClean="0">
                            <a:solidFill>
                              <a:schemeClr val="tx1"/>
                            </a:solidFill>
                          </a:rPr>
                          <a:t>sra</a:t>
                        </a:r>
                        <a:endParaRPr lang="en-US" sz="20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4" name="Can 1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1142864" y="5603432"/>
                        <a:ext cx="249145" cy="144021"/>
                      </a:xfrm>
                      <a:prstGeom prst="can">
                        <a:avLst/>
                      </a:prstGeom>
                      <a:pattFill prst="horzBrick">
                        <a:fgClr>
                          <a:schemeClr val="accent5"/>
                        </a:fgClr>
                        <a:bgClr>
                          <a:schemeClr val="bg1"/>
                        </a:bgClr>
                      </a:patt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 anchorCtr="0"/>
                      <a:lstStyle/>
                      <a:p>
                        <a:pPr algn="ctr"/>
                        <a:r>
                          <a:rPr lang="en-US" sz="2000" b="1" dirty="0" err="1" smtClean="0">
                            <a:solidFill>
                              <a:schemeClr val="tx1"/>
                            </a:solidFill>
                          </a:rPr>
                          <a:t>csra</a:t>
                        </a:r>
                        <a:endParaRPr lang="en-US" sz="20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5" name="Can 1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1490222" y="5603432"/>
                        <a:ext cx="249145" cy="144021"/>
                      </a:xfrm>
                      <a:prstGeom prst="can">
                        <a:avLst/>
                      </a:prstGeom>
                      <a:pattFill prst="horzBrick">
                        <a:fgClr>
                          <a:schemeClr val="accent5"/>
                        </a:fgClr>
                        <a:bgClr>
                          <a:schemeClr val="bg1"/>
                        </a:bgClr>
                      </a:patt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 anchorCtr="0"/>
                      <a:lstStyle/>
                      <a:p>
                        <a:pPr algn="ctr"/>
                        <a:r>
                          <a:rPr lang="en-US" sz="2000" b="1" dirty="0" smtClean="0">
                            <a:solidFill>
                              <a:schemeClr val="tx1"/>
                            </a:solidFill>
                          </a:rPr>
                          <a:t>sra</a:t>
                        </a:r>
                        <a:endParaRPr lang="en-US" sz="20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</p:grpSp>
            </p:grpSp>
          </p:grpSp>
          <p:sp>
            <p:nvSpPr>
              <p:cNvPr id="26" name="TextBox 25"/>
              <p:cNvSpPr txBox="1"/>
              <p:nvPr/>
            </p:nvSpPr>
            <p:spPr>
              <a:xfrm>
                <a:off x="5005605" y="1632706"/>
                <a:ext cx="4900395" cy="4401205"/>
              </a:xfrm>
              <a:prstGeom prst="rect">
                <a:avLst/>
              </a:prstGeom>
              <a:solidFill>
                <a:srgbClr val="B4E6A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SRA uses a FUSE-based file system which enables users to see a single file system instead of the 35 volumes where the ‘</a:t>
                </a:r>
                <a:r>
                  <a:rPr lang="en-US" sz="2000" b="1" dirty="0" err="1" smtClean="0"/>
                  <a:t>csra</a:t>
                </a:r>
                <a:r>
                  <a:rPr lang="en-US" sz="2000" b="1" dirty="0" smtClean="0"/>
                  <a:t>’ or ‘sra’ archives are deposited. ‘sra’ objects result from submitted data that is unaligned (e.g. fastq, 454 </a:t>
                </a:r>
                <a:r>
                  <a:rPr lang="en-US" sz="2000" b="1" dirty="0" err="1" smtClean="0"/>
                  <a:t>sff</a:t>
                </a:r>
                <a:r>
                  <a:rPr lang="en-US" sz="2000" b="1" dirty="0" smtClean="0"/>
                  <a:t>) while ‘</a:t>
                </a:r>
                <a:r>
                  <a:rPr lang="en-US" sz="2000" b="1" dirty="0" err="1" smtClean="0"/>
                  <a:t>csra</a:t>
                </a:r>
                <a:r>
                  <a:rPr lang="en-US" sz="2000" b="1" dirty="0" smtClean="0"/>
                  <a:t>’ objects result from submitted data that is aligned (e.g. CG native, bam). Each SRA volume will contain a number of archives, some of which will not be viewable to the public because they are not yet released (shown here with a ‘brick’ fill). There are actually two FUSE-based systems, one for protected </a:t>
                </a:r>
                <a:r>
                  <a:rPr lang="en-US" sz="2000" b="1" dirty="0" err="1" smtClean="0"/>
                  <a:t>DbGaP</a:t>
                </a:r>
                <a:r>
                  <a:rPr lang="en-US" sz="2000" b="1" dirty="0" smtClean="0"/>
                  <a:t> data and one for publicly viewable data.</a:t>
                </a:r>
                <a:endParaRPr lang="en-US" sz="2000" b="1" dirty="0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358463" y="1296737"/>
              <a:ext cx="16001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/>
                <a:t>SRA FUSE</a:t>
              </a:r>
              <a:endParaRPr lang="en-US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467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>
          <a:xfrm>
            <a:off x="2547425" y="72196"/>
            <a:ext cx="7097151" cy="649697"/>
          </a:xfrm>
          <a:prstGeom prst="rect">
            <a:avLst/>
          </a:prstGeom>
        </p:spPr>
        <p:txBody>
          <a:bodyPr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- Input Genome </a:t>
            </a:r>
            <a:endParaRPr lang="en-US" sz="4000" b="1" dirty="0"/>
          </a:p>
        </p:txBody>
      </p:sp>
      <p:sp>
        <p:nvSpPr>
          <p:cNvPr id="190" name="TextBox 189"/>
          <p:cNvSpPr txBox="1"/>
          <p:nvPr/>
        </p:nvSpPr>
        <p:spPr>
          <a:xfrm>
            <a:off x="4864770" y="6559811"/>
            <a:ext cx="7327230" cy="346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sz="1400" b="1" dirty="0" smtClean="0"/>
              <a:t>All files have headers and contents as defined by this </a:t>
            </a:r>
            <a:r>
              <a:rPr lang="en-US" sz="1400" b="1" dirty="0" smtClean="0">
                <a:hlinkClick r:id="rId2"/>
              </a:rPr>
              <a:t>document</a:t>
            </a:r>
            <a:r>
              <a:rPr lang="en-US" sz="1400" b="1" dirty="0" smtClean="0"/>
              <a:t> (or earlier versions found </a:t>
            </a:r>
            <a:r>
              <a:rPr lang="en-US" sz="1400" b="1" dirty="0" smtClean="0">
                <a:hlinkClick r:id="rId3"/>
              </a:rPr>
              <a:t>here</a:t>
            </a:r>
            <a:r>
              <a:rPr lang="en-US" sz="1400" b="1" dirty="0" smtClean="0"/>
              <a:t>).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1878500" y="3914653"/>
            <a:ext cx="1140264" cy="584384"/>
            <a:chOff x="930442" y="1277257"/>
            <a:chExt cx="1155744" cy="692454"/>
          </a:xfrm>
          <a:solidFill>
            <a:srgbClr val="00B0F0"/>
          </a:solidFill>
        </p:grpSpPr>
        <p:sp>
          <p:nvSpPr>
            <p:cNvPr id="98" name="Rectangle 97"/>
            <p:cNvSpPr/>
            <p:nvPr/>
          </p:nvSpPr>
          <p:spPr>
            <a:xfrm>
              <a:off x="930442" y="1395665"/>
              <a:ext cx="1155744" cy="574046"/>
            </a:xfrm>
            <a:prstGeom prst="rect">
              <a:avLst/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EVIDENCE</a:t>
              </a:r>
              <a:endParaRPr lang="en-US" b="1" dirty="0"/>
            </a:p>
          </p:txBody>
        </p:sp>
        <p:sp>
          <p:nvSpPr>
            <p:cNvPr id="99" name="Trapezoid 98"/>
            <p:cNvSpPr/>
            <p:nvPr/>
          </p:nvSpPr>
          <p:spPr>
            <a:xfrm>
              <a:off x="935204" y="1277257"/>
              <a:ext cx="559768" cy="118406"/>
            </a:xfrm>
            <a:prstGeom prst="trapezoid">
              <a:avLst>
                <a:gd name="adj" fmla="val 88616"/>
              </a:avLst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33581" y="575174"/>
            <a:ext cx="1140264" cy="584384"/>
            <a:chOff x="930442" y="1277257"/>
            <a:chExt cx="1155744" cy="692454"/>
          </a:xfrm>
          <a:solidFill>
            <a:srgbClr val="00B0F0"/>
          </a:solidFill>
        </p:grpSpPr>
        <p:sp>
          <p:nvSpPr>
            <p:cNvPr id="101" name="Rectangle 100"/>
            <p:cNvSpPr/>
            <p:nvPr/>
          </p:nvSpPr>
          <p:spPr>
            <a:xfrm>
              <a:off x="930442" y="1395665"/>
              <a:ext cx="1155744" cy="574046"/>
            </a:xfrm>
            <a:prstGeom prst="rect">
              <a:avLst/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GENOME</a:t>
              </a:r>
              <a:endParaRPr lang="en-US" b="1" dirty="0"/>
            </a:p>
          </p:txBody>
        </p:sp>
        <p:sp>
          <p:nvSpPr>
            <p:cNvPr id="102" name="Trapezoid 101"/>
            <p:cNvSpPr/>
            <p:nvPr/>
          </p:nvSpPr>
          <p:spPr>
            <a:xfrm>
              <a:off x="935204" y="1277257"/>
              <a:ext cx="559768" cy="118406"/>
            </a:xfrm>
            <a:prstGeom prst="trapezoid">
              <a:avLst>
                <a:gd name="adj" fmla="val 88616"/>
              </a:avLst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1011698" y="1240165"/>
            <a:ext cx="1140264" cy="584384"/>
            <a:chOff x="930442" y="1277257"/>
            <a:chExt cx="1155744" cy="692454"/>
          </a:xfrm>
          <a:solidFill>
            <a:srgbClr val="00B0F0"/>
          </a:solidFill>
        </p:grpSpPr>
        <p:sp>
          <p:nvSpPr>
            <p:cNvPr id="104" name="Rectangle 103"/>
            <p:cNvSpPr/>
            <p:nvPr/>
          </p:nvSpPr>
          <p:spPr>
            <a:xfrm>
              <a:off x="930442" y="1395665"/>
              <a:ext cx="1155744" cy="574046"/>
            </a:xfrm>
            <a:prstGeom prst="rect">
              <a:avLst/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MAP</a:t>
              </a:r>
              <a:endParaRPr lang="en-US" b="1" dirty="0"/>
            </a:p>
          </p:txBody>
        </p:sp>
        <p:sp>
          <p:nvSpPr>
            <p:cNvPr id="105" name="Trapezoid 104"/>
            <p:cNvSpPr/>
            <p:nvPr/>
          </p:nvSpPr>
          <p:spPr>
            <a:xfrm>
              <a:off x="935204" y="1277257"/>
              <a:ext cx="559768" cy="118406"/>
            </a:xfrm>
            <a:prstGeom prst="trapezoid">
              <a:avLst>
                <a:gd name="adj" fmla="val 88616"/>
              </a:avLst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011698" y="3249664"/>
            <a:ext cx="1140264" cy="584384"/>
            <a:chOff x="930442" y="1277257"/>
            <a:chExt cx="1155744" cy="692454"/>
          </a:xfrm>
          <a:solidFill>
            <a:srgbClr val="00B0F0"/>
          </a:solidFill>
        </p:grpSpPr>
        <p:sp>
          <p:nvSpPr>
            <p:cNvPr id="107" name="Rectangle 106"/>
            <p:cNvSpPr/>
            <p:nvPr/>
          </p:nvSpPr>
          <p:spPr>
            <a:xfrm>
              <a:off x="930442" y="1395665"/>
              <a:ext cx="1155744" cy="574046"/>
            </a:xfrm>
            <a:prstGeom prst="rect">
              <a:avLst/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ASM</a:t>
              </a:r>
              <a:endParaRPr lang="en-US" b="1" dirty="0"/>
            </a:p>
          </p:txBody>
        </p:sp>
        <p:sp>
          <p:nvSpPr>
            <p:cNvPr id="109" name="Trapezoid 108"/>
            <p:cNvSpPr/>
            <p:nvPr/>
          </p:nvSpPr>
          <p:spPr>
            <a:xfrm>
              <a:off x="935204" y="1277257"/>
              <a:ext cx="559768" cy="118406"/>
            </a:xfrm>
            <a:prstGeom prst="trapezoid">
              <a:avLst>
                <a:gd name="adj" fmla="val 88616"/>
              </a:avLst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1878500" y="1905156"/>
            <a:ext cx="1930788" cy="717582"/>
            <a:chOff x="1918198" y="1957746"/>
            <a:chExt cx="1930788" cy="717582"/>
          </a:xfrm>
          <a:solidFill>
            <a:srgbClr val="00B0F0"/>
          </a:solidFill>
        </p:grpSpPr>
        <p:sp>
          <p:nvSpPr>
            <p:cNvPr id="114" name="Rectangle 113"/>
            <p:cNvSpPr/>
            <p:nvPr/>
          </p:nvSpPr>
          <p:spPr>
            <a:xfrm>
              <a:off x="2028922" y="2190872"/>
              <a:ext cx="1820064" cy="484456"/>
            </a:xfrm>
            <a:prstGeom prst="rect">
              <a:avLst/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973560" y="2124273"/>
              <a:ext cx="1820064" cy="484456"/>
            </a:xfrm>
            <a:prstGeom prst="rect">
              <a:avLst/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12" name="Trapezoid 111"/>
            <p:cNvSpPr/>
            <p:nvPr/>
          </p:nvSpPr>
          <p:spPr>
            <a:xfrm>
              <a:off x="1924660" y="1957746"/>
              <a:ext cx="548640" cy="99927"/>
            </a:xfrm>
            <a:prstGeom prst="trapezoid">
              <a:avLst>
                <a:gd name="adj" fmla="val 88616"/>
              </a:avLst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918198" y="2057674"/>
              <a:ext cx="1820064" cy="484456"/>
            </a:xfrm>
            <a:prstGeom prst="rect">
              <a:avLst/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&lt;Slide-Lane&gt; (16)</a:t>
              </a:r>
              <a:endParaRPr lang="en-US" b="1" dirty="0"/>
            </a:p>
          </p:txBody>
        </p:sp>
      </p:grpSp>
      <p:cxnSp>
        <p:nvCxnSpPr>
          <p:cNvPr id="41" name="Elbow Connector 40"/>
          <p:cNvCxnSpPr>
            <a:stCxn id="101" idx="2"/>
            <a:endCxn id="104" idx="1"/>
          </p:cNvCxnSpPr>
          <p:nvPr/>
        </p:nvCxnSpPr>
        <p:spPr>
          <a:xfrm rot="16200000" flipH="1">
            <a:off x="646324" y="1216946"/>
            <a:ext cx="422763" cy="307985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/>
          <p:cNvCxnSpPr>
            <a:stCxn id="101" idx="2"/>
            <a:endCxn id="107" idx="1"/>
          </p:cNvCxnSpPr>
          <p:nvPr/>
        </p:nvCxnSpPr>
        <p:spPr>
          <a:xfrm rot="16200000" flipH="1">
            <a:off x="-358426" y="2221696"/>
            <a:ext cx="2432262" cy="307985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104" idx="2"/>
            <a:endCxn id="111" idx="1"/>
          </p:cNvCxnSpPr>
          <p:nvPr/>
        </p:nvCxnSpPr>
        <p:spPr>
          <a:xfrm rot="16200000" flipH="1">
            <a:off x="1518784" y="1887595"/>
            <a:ext cx="422763" cy="296670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107" idx="2"/>
            <a:endCxn id="98" idx="1"/>
          </p:cNvCxnSpPr>
          <p:nvPr/>
        </p:nvCxnSpPr>
        <p:spPr>
          <a:xfrm rot="16200000" flipH="1">
            <a:off x="1518785" y="3897093"/>
            <a:ext cx="422761" cy="296670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3049990" y="2645922"/>
            <a:ext cx="393675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b="1" dirty="0"/>
              <a:t>r</a:t>
            </a:r>
            <a:r>
              <a:rPr lang="en-US" b="1" dirty="0" smtClean="0"/>
              <a:t>eads_&lt;Slide-Lane&gt;_&lt;File#&gt;.tsv.bz2 (17)</a:t>
            </a:r>
            <a:endParaRPr lang="en-US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3049991" y="2904651"/>
            <a:ext cx="424957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b="1" dirty="0" smtClean="0"/>
              <a:t>mapping_&lt;Slide-Lane&gt;_&lt;File#&gt;.tsv.bz2 (17)</a:t>
            </a:r>
            <a:endParaRPr lang="en-US" b="1" dirty="0"/>
          </a:p>
        </p:txBody>
      </p:sp>
      <p:cxnSp>
        <p:nvCxnSpPr>
          <p:cNvPr id="123" name="Elbow Connector 122"/>
          <p:cNvCxnSpPr>
            <a:stCxn id="111" idx="2"/>
            <a:endCxn id="120" idx="1"/>
          </p:cNvCxnSpPr>
          <p:nvPr/>
        </p:nvCxnSpPr>
        <p:spPr>
          <a:xfrm rot="16200000" flipH="1">
            <a:off x="2748737" y="2529335"/>
            <a:ext cx="341048" cy="261458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/>
          <p:cNvCxnSpPr>
            <a:stCxn id="111" idx="2"/>
            <a:endCxn id="122" idx="1"/>
          </p:cNvCxnSpPr>
          <p:nvPr/>
        </p:nvCxnSpPr>
        <p:spPr>
          <a:xfrm rot="16200000" flipH="1">
            <a:off x="2619373" y="2658698"/>
            <a:ext cx="599777" cy="261459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Group 130"/>
          <p:cNvGrpSpPr/>
          <p:nvPr/>
        </p:nvGrpSpPr>
        <p:grpSpPr>
          <a:xfrm>
            <a:off x="1011698" y="5932620"/>
            <a:ext cx="1496029" cy="584384"/>
            <a:chOff x="930442" y="1277257"/>
            <a:chExt cx="1516339" cy="692454"/>
          </a:xfrm>
          <a:solidFill>
            <a:srgbClr val="00B0F0"/>
          </a:solidFill>
        </p:grpSpPr>
        <p:sp>
          <p:nvSpPr>
            <p:cNvPr id="134" name="Rectangle 133"/>
            <p:cNvSpPr/>
            <p:nvPr/>
          </p:nvSpPr>
          <p:spPr>
            <a:xfrm>
              <a:off x="930442" y="1395665"/>
              <a:ext cx="1516339" cy="574046"/>
            </a:xfrm>
            <a:prstGeom prst="rect">
              <a:avLst/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LIB (copied)</a:t>
              </a:r>
              <a:endParaRPr lang="en-US" b="1" dirty="0"/>
            </a:p>
          </p:txBody>
        </p:sp>
        <p:sp>
          <p:nvSpPr>
            <p:cNvPr id="135" name="Trapezoid 134"/>
            <p:cNvSpPr/>
            <p:nvPr/>
          </p:nvSpPr>
          <p:spPr>
            <a:xfrm>
              <a:off x="935204" y="1277257"/>
              <a:ext cx="559768" cy="118406"/>
            </a:xfrm>
            <a:prstGeom prst="trapezoid">
              <a:avLst>
                <a:gd name="adj" fmla="val 88616"/>
              </a:avLst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6" name="Elbow Connector 135"/>
          <p:cNvCxnSpPr>
            <a:stCxn id="101" idx="2"/>
            <a:endCxn id="134" idx="1"/>
          </p:cNvCxnSpPr>
          <p:nvPr/>
        </p:nvCxnSpPr>
        <p:spPr>
          <a:xfrm rot="16200000" flipH="1">
            <a:off x="-1699904" y="3563174"/>
            <a:ext cx="5115218" cy="307985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049989" y="4520797"/>
            <a:ext cx="44285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b="1" dirty="0" err="1" smtClean="0"/>
              <a:t>evidenceDnbs</a:t>
            </a:r>
            <a:r>
              <a:rPr lang="en-US" b="1" dirty="0" smtClean="0"/>
              <a:t>_&lt;</a:t>
            </a:r>
            <a:r>
              <a:rPr lang="en-US" b="1" dirty="0" err="1" smtClean="0"/>
              <a:t>Chr</a:t>
            </a:r>
            <a:r>
              <a:rPr lang="en-US" b="1" dirty="0" smtClean="0"/>
              <a:t>&gt;_&lt;ASM ID&gt;.tsv.bz2 (25)</a:t>
            </a:r>
            <a:endParaRPr lang="en-US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3049991" y="4779524"/>
            <a:ext cx="470202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b="1" dirty="0" smtClean="0"/>
              <a:t>evidenceIntervals_&lt;</a:t>
            </a:r>
            <a:r>
              <a:rPr lang="en-US" b="1" dirty="0" err="1" smtClean="0"/>
              <a:t>Chr</a:t>
            </a:r>
            <a:r>
              <a:rPr lang="en-US" b="1" dirty="0" smtClean="0"/>
              <a:t>&gt;_&lt;ASM ID&gt;.tsv.bz2 (25)</a:t>
            </a:r>
            <a:endParaRPr lang="en-US" b="1" dirty="0"/>
          </a:p>
        </p:txBody>
      </p:sp>
      <p:cxnSp>
        <p:nvCxnSpPr>
          <p:cNvPr id="140" name="Elbow Connector 139"/>
          <p:cNvCxnSpPr>
            <a:stCxn id="98" idx="2"/>
            <a:endCxn id="137" idx="1"/>
          </p:cNvCxnSpPr>
          <p:nvPr/>
        </p:nvCxnSpPr>
        <p:spPr>
          <a:xfrm rot="16200000" flipH="1">
            <a:off x="2646097" y="4301571"/>
            <a:ext cx="206426" cy="601357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Elbow Connector 140"/>
          <p:cNvCxnSpPr>
            <a:stCxn id="98" idx="2"/>
            <a:endCxn id="139" idx="1"/>
          </p:cNvCxnSpPr>
          <p:nvPr/>
        </p:nvCxnSpPr>
        <p:spPr>
          <a:xfrm rot="16200000" flipH="1">
            <a:off x="2516735" y="4430933"/>
            <a:ext cx="465153" cy="601359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3049990" y="5038252"/>
            <a:ext cx="405539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b="1" dirty="0" smtClean="0"/>
              <a:t>correlation_&lt;ASM ID&gt;.tsv.bz2 (not used)</a:t>
            </a:r>
            <a:endParaRPr lang="en-US" b="1" dirty="0"/>
          </a:p>
        </p:txBody>
      </p:sp>
      <p:cxnSp>
        <p:nvCxnSpPr>
          <p:cNvPr id="150" name="Elbow Connector 149"/>
          <p:cNvCxnSpPr>
            <a:stCxn id="98" idx="2"/>
            <a:endCxn id="148" idx="1"/>
          </p:cNvCxnSpPr>
          <p:nvPr/>
        </p:nvCxnSpPr>
        <p:spPr>
          <a:xfrm rot="16200000" flipH="1">
            <a:off x="2387371" y="4560298"/>
            <a:ext cx="723881" cy="601358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1878501" y="5477734"/>
            <a:ext cx="30749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b="1" dirty="0" smtClean="0"/>
              <a:t>Other unused directories/files</a:t>
            </a:r>
            <a:endParaRPr lang="en-US" b="1" dirty="0"/>
          </a:p>
        </p:txBody>
      </p:sp>
      <p:cxnSp>
        <p:nvCxnSpPr>
          <p:cNvPr id="180" name="Elbow Connector 179"/>
          <p:cNvCxnSpPr>
            <a:stCxn id="107" idx="2"/>
            <a:endCxn id="179" idx="1"/>
          </p:cNvCxnSpPr>
          <p:nvPr/>
        </p:nvCxnSpPr>
        <p:spPr>
          <a:xfrm rot="16200000" flipH="1">
            <a:off x="815989" y="4599888"/>
            <a:ext cx="1828352" cy="296671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4326340" y="767880"/>
            <a:ext cx="3562065" cy="1200329"/>
          </a:xfrm>
          <a:prstGeom prst="rect">
            <a:avLst/>
          </a:prstGeom>
          <a:solidFill>
            <a:srgbClr val="B4E6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Contains sequence, scores/qualities, and alignment flag (5,6,9,10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no entry in ‘mapping’ file) for each </a:t>
            </a:r>
            <a:r>
              <a:rPr lang="en-US" dirty="0" err="1" smtClean="0"/>
              <a:t>Dnb</a:t>
            </a:r>
            <a:r>
              <a:rPr lang="en-US" dirty="0" smtClean="0"/>
              <a:t>/spot.</a:t>
            </a:r>
            <a:endParaRPr lang="en-US" dirty="0"/>
          </a:p>
        </p:txBody>
      </p:sp>
      <p:cxnSp>
        <p:nvCxnSpPr>
          <p:cNvPr id="199" name="Straight Arrow Connector 33"/>
          <p:cNvCxnSpPr>
            <a:stCxn id="191" idx="3"/>
            <a:endCxn id="120" idx="3"/>
          </p:cNvCxnSpPr>
          <p:nvPr/>
        </p:nvCxnSpPr>
        <p:spPr>
          <a:xfrm flipH="1">
            <a:off x="6986743" y="1368045"/>
            <a:ext cx="901662" cy="1462543"/>
          </a:xfrm>
          <a:prstGeom prst="bentConnector3">
            <a:avLst>
              <a:gd name="adj1" fmla="val -25353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/>
          <p:cNvSpPr txBox="1"/>
          <p:nvPr/>
        </p:nvSpPr>
        <p:spPr>
          <a:xfrm>
            <a:off x="8337514" y="767880"/>
            <a:ext cx="3732937" cy="2031325"/>
          </a:xfrm>
          <a:prstGeom prst="rect">
            <a:avLst/>
          </a:prstGeom>
          <a:solidFill>
            <a:srgbClr val="B4E6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Contains initial alignments against reference genome for each half-</a:t>
            </a:r>
            <a:r>
              <a:rPr lang="en-US" dirty="0" err="1" smtClean="0"/>
              <a:t>Dnb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read). Applied in conjunction with associated ‘reads’ file to populate SEQUENCE, REFERENCE, PRIMARY_ALIGNMENT, and SECONDARY_ALIGNMENT tables.</a:t>
            </a:r>
            <a:endParaRPr lang="en-US" dirty="0"/>
          </a:p>
        </p:txBody>
      </p:sp>
      <p:cxnSp>
        <p:nvCxnSpPr>
          <p:cNvPr id="208" name="Straight Arrow Connector 33"/>
          <p:cNvCxnSpPr>
            <a:stCxn id="206" idx="2"/>
            <a:endCxn id="122" idx="3"/>
          </p:cNvCxnSpPr>
          <p:nvPr/>
        </p:nvCxnSpPr>
        <p:spPr>
          <a:xfrm rot="5400000">
            <a:off x="8606718" y="1492052"/>
            <a:ext cx="290112" cy="2904418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8337515" y="3207665"/>
            <a:ext cx="3726556" cy="2308324"/>
          </a:xfrm>
          <a:prstGeom prst="rect">
            <a:avLst/>
          </a:prstGeom>
          <a:solidFill>
            <a:srgbClr val="B4E6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Contains half-</a:t>
            </a:r>
            <a:r>
              <a:rPr lang="en-US" dirty="0" err="1" smtClean="0"/>
              <a:t>Dnb</a:t>
            </a:r>
            <a:r>
              <a:rPr lang="en-US" dirty="0" smtClean="0"/>
              <a:t> alignments that support one or more alleles within an interval. Can differ from initial alignments because </a:t>
            </a:r>
            <a:r>
              <a:rPr lang="en-US" b="1" dirty="0" smtClean="0">
                <a:solidFill>
                  <a:srgbClr val="0563C1"/>
                </a:solidFill>
              </a:rPr>
              <a:t>I</a:t>
            </a:r>
            <a:r>
              <a:rPr lang="en-US" dirty="0" smtClean="0"/>
              <a:t>nserts, </a:t>
            </a:r>
            <a:r>
              <a:rPr lang="en-US" b="1" dirty="0" smtClean="0">
                <a:solidFill>
                  <a:srgbClr val="0563C1"/>
                </a:solidFill>
              </a:rPr>
              <a:t>D</a:t>
            </a:r>
            <a:r>
              <a:rPr lang="en-US" dirty="0" smtClean="0"/>
              <a:t>eletes, and </a:t>
            </a:r>
            <a:r>
              <a:rPr lang="en-US" b="1" dirty="0" smtClean="0">
                <a:solidFill>
                  <a:srgbClr val="0563C1"/>
                </a:solidFill>
              </a:rPr>
              <a:t>P</a:t>
            </a:r>
            <a:r>
              <a:rPr lang="en-US" dirty="0" smtClean="0"/>
              <a:t>adding are not present in the initial mappings (</a:t>
            </a:r>
            <a:r>
              <a:rPr lang="en-US" dirty="0" smtClean="0">
                <a:solidFill>
                  <a:srgbClr val="00B0F0"/>
                </a:solidFill>
                <a:hlinkClick r:id="rId4"/>
              </a:rPr>
              <a:t>SAM file CIGAR Op</a:t>
            </a:r>
            <a:r>
              <a:rPr lang="en-US" dirty="0" smtClean="0"/>
              <a:t>). Populates EVIDENCE_ALIGNMENT using </a:t>
            </a:r>
            <a:r>
              <a:rPr lang="en-US" dirty="0" err="1" smtClean="0"/>
              <a:t>AlleleAligment</a:t>
            </a:r>
            <a:r>
              <a:rPr lang="en-US" dirty="0" smtClean="0"/>
              <a:t> column cigar.</a:t>
            </a:r>
            <a:endParaRPr lang="en-US" dirty="0"/>
          </a:p>
        </p:txBody>
      </p:sp>
      <p:cxnSp>
        <p:nvCxnSpPr>
          <p:cNvPr id="215" name="Straight Arrow Connector 33"/>
          <p:cNvCxnSpPr>
            <a:stCxn id="214" idx="1"/>
            <a:endCxn id="137" idx="3"/>
          </p:cNvCxnSpPr>
          <p:nvPr/>
        </p:nvCxnSpPr>
        <p:spPr>
          <a:xfrm rot="10800000" flipV="1">
            <a:off x="7478553" y="4361827"/>
            <a:ext cx="858962" cy="343636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/>
          <p:cNvSpPr txBox="1"/>
          <p:nvPr/>
        </p:nvSpPr>
        <p:spPr>
          <a:xfrm>
            <a:off x="4953407" y="5654754"/>
            <a:ext cx="6510120" cy="923330"/>
          </a:xfrm>
          <a:prstGeom prst="rect">
            <a:avLst/>
          </a:prstGeom>
          <a:solidFill>
            <a:srgbClr val="B4E6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Intervals on &lt;</a:t>
            </a:r>
            <a:r>
              <a:rPr lang="en-US" dirty="0" err="1" smtClean="0"/>
              <a:t>Chr</a:t>
            </a:r>
            <a:r>
              <a:rPr lang="en-US" dirty="0" smtClean="0"/>
              <a:t>&gt; that contain variants as defined by the half-</a:t>
            </a:r>
            <a:r>
              <a:rPr lang="en-US" dirty="0" err="1" smtClean="0"/>
              <a:t>Dnbs</a:t>
            </a:r>
            <a:r>
              <a:rPr lang="en-US" dirty="0" smtClean="0"/>
              <a:t> that align to that interval. Used to populate EVIDENCE_INTERVAL table.</a:t>
            </a:r>
            <a:endParaRPr lang="en-US" dirty="0"/>
          </a:p>
        </p:txBody>
      </p:sp>
      <p:cxnSp>
        <p:nvCxnSpPr>
          <p:cNvPr id="230" name="Straight Arrow Connector 33"/>
          <p:cNvCxnSpPr>
            <a:stCxn id="219" idx="0"/>
            <a:endCxn id="139" idx="3"/>
          </p:cNvCxnSpPr>
          <p:nvPr/>
        </p:nvCxnSpPr>
        <p:spPr>
          <a:xfrm rot="16200000" flipV="1">
            <a:off x="7634959" y="5081245"/>
            <a:ext cx="690564" cy="456453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7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- Input References &amp; Schema </a:t>
            </a:r>
            <a:endParaRPr lang="en-US" sz="4000" b="1" dirty="0"/>
          </a:p>
        </p:txBody>
      </p:sp>
      <p:sp>
        <p:nvSpPr>
          <p:cNvPr id="81" name="Rectangle 80"/>
          <p:cNvSpPr/>
          <p:nvPr/>
        </p:nvSpPr>
        <p:spPr>
          <a:xfrm>
            <a:off x="7653401" y="4984917"/>
            <a:ext cx="1463040" cy="822960"/>
          </a:xfrm>
          <a:prstGeom prst="rect">
            <a:avLst/>
          </a:prstGeom>
          <a:solidFill>
            <a:srgbClr val="00B0F0"/>
          </a:solidFill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</a:t>
            </a:r>
            <a:r>
              <a:rPr lang="en-US" sz="2400" b="1" dirty="0" smtClean="0"/>
              <a:t>g-load</a:t>
            </a:r>
            <a:endParaRPr lang="en-US" sz="2400" b="1" dirty="0"/>
          </a:p>
        </p:txBody>
      </p:sp>
      <p:cxnSp>
        <p:nvCxnSpPr>
          <p:cNvPr id="116" name="Straight Arrow Connector 33"/>
          <p:cNvCxnSpPr>
            <a:stCxn id="51" idx="2"/>
            <a:endCxn id="81" idx="1"/>
          </p:cNvCxnSpPr>
          <p:nvPr/>
        </p:nvCxnSpPr>
        <p:spPr>
          <a:xfrm rot="16200000" flipH="1">
            <a:off x="4546536" y="2289532"/>
            <a:ext cx="372980" cy="5840750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Can 78"/>
          <p:cNvSpPr>
            <a:spLocks noChangeAspect="1"/>
          </p:cNvSpPr>
          <p:nvPr/>
        </p:nvSpPr>
        <p:spPr>
          <a:xfrm>
            <a:off x="5429858" y="2979251"/>
            <a:ext cx="1388086" cy="477441"/>
          </a:xfrm>
          <a:prstGeom prst="can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 anchorCtr="0">
            <a:noAutofit/>
          </a:bodyPr>
          <a:lstStyle/>
          <a:p>
            <a:pPr algn="ctr"/>
            <a:r>
              <a:rPr lang="en-US" b="1" dirty="0" smtClean="0"/>
              <a:t>CM000663.1</a:t>
            </a:r>
            <a:endParaRPr lang="en-US" b="1" dirty="0"/>
          </a:p>
        </p:txBody>
      </p:sp>
      <p:cxnSp>
        <p:nvCxnSpPr>
          <p:cNvPr id="82" name="Elbow Connector 81"/>
          <p:cNvCxnSpPr>
            <a:stCxn id="94" idx="2"/>
            <a:endCxn id="79" idx="2"/>
          </p:cNvCxnSpPr>
          <p:nvPr/>
        </p:nvCxnSpPr>
        <p:spPr>
          <a:xfrm rot="16200000" flipH="1">
            <a:off x="5006693" y="2794806"/>
            <a:ext cx="404649" cy="441682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94" idx="2"/>
            <a:endCxn id="91" idx="2"/>
          </p:cNvCxnSpPr>
          <p:nvPr/>
        </p:nvCxnSpPr>
        <p:spPr>
          <a:xfrm rot="16200000" flipH="1">
            <a:off x="4736451" y="3065048"/>
            <a:ext cx="945132" cy="441682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an 90"/>
          <p:cNvSpPr>
            <a:spLocks noChangeAspect="1"/>
          </p:cNvSpPr>
          <p:nvPr/>
        </p:nvSpPr>
        <p:spPr>
          <a:xfrm>
            <a:off x="5429858" y="3519734"/>
            <a:ext cx="1388086" cy="477441"/>
          </a:xfrm>
          <a:prstGeom prst="can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 anchorCtr="0">
            <a:noAutofit/>
          </a:bodyPr>
          <a:lstStyle/>
          <a:p>
            <a:pPr algn="ctr"/>
            <a:r>
              <a:rPr lang="en-US" b="1" dirty="0" smtClean="0"/>
              <a:t>CM000664.1</a:t>
            </a:r>
            <a:endParaRPr lang="en-US" b="1" dirty="0"/>
          </a:p>
        </p:txBody>
      </p:sp>
      <p:grpSp>
        <p:nvGrpSpPr>
          <p:cNvPr id="93" name="Group 92"/>
          <p:cNvGrpSpPr/>
          <p:nvPr/>
        </p:nvGrpSpPr>
        <p:grpSpPr>
          <a:xfrm>
            <a:off x="4302376" y="2073315"/>
            <a:ext cx="1371600" cy="740008"/>
            <a:chOff x="3813530" y="6049811"/>
            <a:chExt cx="1371600" cy="740008"/>
          </a:xfrm>
          <a:solidFill>
            <a:srgbClr val="00B0F0"/>
          </a:solidFill>
        </p:grpSpPr>
        <p:sp>
          <p:nvSpPr>
            <p:cNvPr id="94" name="Rectangle 93"/>
            <p:cNvSpPr/>
            <p:nvPr/>
          </p:nvSpPr>
          <p:spPr>
            <a:xfrm>
              <a:off x="3813530" y="6149739"/>
              <a:ext cx="1371600" cy="640080"/>
            </a:xfrm>
            <a:prstGeom prst="rect">
              <a:avLst/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Reference </a:t>
              </a:r>
              <a:r>
                <a:rPr lang="en-US" b="1" dirty="0" err="1" smtClean="0"/>
                <a:t>Acc</a:t>
              </a:r>
              <a:r>
                <a:rPr lang="en-US" b="1" dirty="0" smtClean="0"/>
                <a:t> Archives</a:t>
              </a:r>
              <a:endParaRPr lang="en-US" b="1" dirty="0"/>
            </a:p>
          </p:txBody>
        </p:sp>
        <p:sp>
          <p:nvSpPr>
            <p:cNvPr id="95" name="Trapezoid 94"/>
            <p:cNvSpPr/>
            <p:nvPr/>
          </p:nvSpPr>
          <p:spPr>
            <a:xfrm>
              <a:off x="3818229" y="6049811"/>
              <a:ext cx="552270" cy="99927"/>
            </a:xfrm>
            <a:prstGeom prst="trapezoid">
              <a:avLst>
                <a:gd name="adj" fmla="val 88616"/>
              </a:avLst>
            </a:prstGeom>
            <a:grp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8" name="Elbow Connector 107"/>
          <p:cNvCxnSpPr>
            <a:stCxn id="94" idx="2"/>
            <a:endCxn id="110" idx="2"/>
          </p:cNvCxnSpPr>
          <p:nvPr/>
        </p:nvCxnSpPr>
        <p:spPr>
          <a:xfrm rot="16200000" flipH="1">
            <a:off x="4285115" y="3516384"/>
            <a:ext cx="1847804" cy="441682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894267" y="3841641"/>
            <a:ext cx="459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110" name="Can 109"/>
          <p:cNvSpPr>
            <a:spLocks noChangeAspect="1"/>
          </p:cNvSpPr>
          <p:nvPr/>
        </p:nvSpPr>
        <p:spPr>
          <a:xfrm>
            <a:off x="5429858" y="4422406"/>
            <a:ext cx="1388086" cy="477441"/>
          </a:xfrm>
          <a:prstGeom prst="can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 anchorCtr="0">
            <a:noAutofit/>
          </a:bodyPr>
          <a:lstStyle/>
          <a:p>
            <a:pPr algn="ctr"/>
            <a:r>
              <a:rPr lang="en-US" b="1" dirty="0" smtClean="0"/>
              <a:t>CM000686.1</a:t>
            </a:r>
            <a:endParaRPr lang="en-US" b="1" dirty="0"/>
          </a:p>
        </p:txBody>
      </p:sp>
      <p:cxnSp>
        <p:nvCxnSpPr>
          <p:cNvPr id="119" name="Straight Arrow Connector 33"/>
          <p:cNvCxnSpPr>
            <a:stCxn id="79" idx="4"/>
            <a:endCxn id="81" idx="0"/>
          </p:cNvCxnSpPr>
          <p:nvPr/>
        </p:nvCxnSpPr>
        <p:spPr>
          <a:xfrm>
            <a:off x="6817944" y="3217972"/>
            <a:ext cx="1566977" cy="1766945"/>
          </a:xfrm>
          <a:prstGeom prst="bentConnector2">
            <a:avLst/>
          </a:prstGeom>
          <a:ln w="63500">
            <a:solidFill>
              <a:srgbClr val="963737"/>
            </a:solidFill>
            <a:prstDash val="sysDot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33"/>
          <p:cNvCxnSpPr>
            <a:stCxn id="91" idx="4"/>
            <a:endCxn id="81" idx="0"/>
          </p:cNvCxnSpPr>
          <p:nvPr/>
        </p:nvCxnSpPr>
        <p:spPr>
          <a:xfrm>
            <a:off x="6817944" y="3758455"/>
            <a:ext cx="1566977" cy="1226462"/>
          </a:xfrm>
          <a:prstGeom prst="bentConnector2">
            <a:avLst/>
          </a:prstGeom>
          <a:ln w="63500">
            <a:solidFill>
              <a:srgbClr val="963737"/>
            </a:solidFill>
            <a:prstDash val="sysDot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33"/>
          <p:cNvCxnSpPr>
            <a:stCxn id="110" idx="4"/>
            <a:endCxn id="81" idx="0"/>
          </p:cNvCxnSpPr>
          <p:nvPr/>
        </p:nvCxnSpPr>
        <p:spPr>
          <a:xfrm>
            <a:off x="6817944" y="4661127"/>
            <a:ext cx="1566977" cy="323790"/>
          </a:xfrm>
          <a:prstGeom prst="bentConnector2">
            <a:avLst/>
          </a:prstGeom>
          <a:ln w="63500">
            <a:solidFill>
              <a:srgbClr val="963737"/>
            </a:solidFill>
            <a:prstDash val="sysDot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08621" y="2663003"/>
            <a:ext cx="3208059" cy="2360414"/>
            <a:chOff x="273078" y="805165"/>
            <a:chExt cx="3208059" cy="2360414"/>
          </a:xfrm>
          <a:solidFill>
            <a:srgbClr val="00B0F0"/>
          </a:solidFill>
        </p:grpSpPr>
        <p:sp>
          <p:nvSpPr>
            <p:cNvPr id="51" name="TextBox 50"/>
            <p:cNvSpPr txBox="1"/>
            <p:nvPr/>
          </p:nvSpPr>
          <p:spPr>
            <a:xfrm>
              <a:off x="273078" y="805165"/>
              <a:ext cx="3208059" cy="236041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Name</a:t>
              </a:r>
              <a:r>
                <a:rPr lang="en-US" b="1" dirty="0" err="1" smtClean="0">
                  <a:solidFill>
                    <a:schemeClr val="bg1"/>
                  </a:solidFill>
                  <a:sym typeface="Wingdings" panose="05000000000000000000" pitchFamily="2" charset="2"/>
                </a:rPr>
                <a:t>Acc</a:t>
              </a:r>
              <a:r>
                <a:rPr lang="en-US" b="1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  <a:sym typeface="Wingdings" panose="05000000000000000000" pitchFamily="2" charset="2"/>
                </a:rPr>
                <a:t>Config</a:t>
              </a:r>
              <a:r>
                <a:rPr lang="en-US" b="1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 File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297141" y="1134253"/>
              <a:ext cx="3159933" cy="203132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defTabSz="746125"/>
              <a:r>
                <a:rPr lang="en-US" b="1" dirty="0"/>
                <a:t>chr1	CM000663.1</a:t>
              </a:r>
            </a:p>
            <a:p>
              <a:pPr defTabSz="746125"/>
              <a:r>
                <a:rPr lang="en-US" b="1" dirty="0" smtClean="0"/>
                <a:t>chr2</a:t>
              </a:r>
              <a:r>
                <a:rPr lang="en-US" b="1" dirty="0"/>
                <a:t>	</a:t>
              </a:r>
              <a:r>
                <a:rPr lang="en-US" b="1" dirty="0" smtClean="0"/>
                <a:t>CM000664.1</a:t>
              </a:r>
              <a:endParaRPr lang="en-US" b="1" dirty="0"/>
            </a:p>
            <a:p>
              <a:pPr defTabSz="746125"/>
              <a:r>
                <a:rPr lang="en-US" b="1" dirty="0" smtClean="0"/>
                <a:t>…</a:t>
              </a:r>
            </a:p>
            <a:p>
              <a:pPr defTabSz="746125"/>
              <a:r>
                <a:rPr lang="fr-FR" b="1" dirty="0" smtClean="0"/>
                <a:t>chr22	CM000684.1</a:t>
              </a:r>
            </a:p>
            <a:p>
              <a:pPr defTabSz="746125"/>
              <a:r>
                <a:rPr lang="fr-FR" b="1" dirty="0" err="1" smtClean="0"/>
                <a:t>chrX</a:t>
              </a:r>
              <a:r>
                <a:rPr lang="fr-FR" b="1" dirty="0"/>
                <a:t>	CM000685.1</a:t>
              </a:r>
            </a:p>
            <a:p>
              <a:pPr defTabSz="746125"/>
              <a:r>
                <a:rPr lang="fr-FR" b="1" dirty="0" err="1" smtClean="0"/>
                <a:t>chrY</a:t>
              </a:r>
              <a:r>
                <a:rPr lang="fr-FR" b="1" dirty="0"/>
                <a:t>	</a:t>
              </a:r>
              <a:r>
                <a:rPr lang="fr-FR" b="1" dirty="0" smtClean="0"/>
                <a:t>CM000686.1</a:t>
              </a:r>
            </a:p>
            <a:p>
              <a:pPr defTabSz="746125"/>
              <a:r>
                <a:rPr lang="fr-FR" b="1" dirty="0" err="1"/>
                <a:t>chrM</a:t>
              </a:r>
              <a:r>
                <a:rPr lang="fr-FR" b="1" dirty="0"/>
                <a:t> </a:t>
              </a:r>
              <a:r>
                <a:rPr lang="fr-FR" b="1" dirty="0" smtClean="0"/>
                <a:t>	NC_012920.1	</a:t>
              </a:r>
              <a:r>
                <a:rPr lang="fr-FR" b="1" dirty="0" err="1" smtClean="0"/>
                <a:t>circular</a:t>
              </a:r>
              <a:endParaRPr lang="fr-FR" b="1" dirty="0"/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163253" y="766798"/>
            <a:ext cx="3298794" cy="1754326"/>
          </a:xfrm>
          <a:prstGeom prst="rect">
            <a:avLst/>
          </a:prstGeom>
          <a:solidFill>
            <a:srgbClr val="B4E6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Configuration file maps reference names used within CG Genome to versioned accessions so that cg-load can find the associated sequence. ‘circular’ is needed for </a:t>
            </a:r>
            <a:r>
              <a:rPr lang="en-US" dirty="0" err="1" smtClean="0"/>
              <a:t>fasta</a:t>
            </a:r>
            <a:r>
              <a:rPr lang="en-US" dirty="0" smtClean="0"/>
              <a:t>-based references only.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208621" y="5973253"/>
            <a:ext cx="1996709" cy="32239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NC_012920.1.fasta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0" name="Straight Arrow Connector 33"/>
          <p:cNvCxnSpPr>
            <a:stCxn id="128" idx="0"/>
            <a:endCxn id="81" idx="1"/>
          </p:cNvCxnSpPr>
          <p:nvPr/>
        </p:nvCxnSpPr>
        <p:spPr>
          <a:xfrm rot="5400000" flipH="1" flipV="1">
            <a:off x="4141760" y="2461613"/>
            <a:ext cx="576856" cy="6446425"/>
          </a:xfrm>
          <a:prstGeom prst="bentConnector2">
            <a:avLst/>
          </a:prstGeom>
          <a:ln w="63500">
            <a:solidFill>
              <a:srgbClr val="963737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2407266" y="5541719"/>
            <a:ext cx="4847645" cy="1200329"/>
          </a:xfrm>
          <a:prstGeom prst="rect">
            <a:avLst/>
          </a:prstGeom>
          <a:solidFill>
            <a:srgbClr val="B4E6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Fasta</a:t>
            </a:r>
            <a:r>
              <a:rPr lang="en-US" dirty="0" smtClean="0"/>
              <a:t> or multi-</a:t>
            </a:r>
            <a:r>
              <a:rPr lang="en-US" dirty="0" err="1" smtClean="0"/>
              <a:t>fasta</a:t>
            </a:r>
            <a:r>
              <a:rPr lang="en-US" dirty="0" smtClean="0"/>
              <a:t> files can be provided that contain the sequence or sequences not found in the Ref </a:t>
            </a:r>
            <a:r>
              <a:rPr lang="en-US" dirty="0" err="1" smtClean="0"/>
              <a:t>Acc</a:t>
            </a:r>
            <a:r>
              <a:rPr lang="en-US" dirty="0" smtClean="0"/>
              <a:t> directory. This example, NC_012920.1, is actually present in the Ref </a:t>
            </a:r>
            <a:r>
              <a:rPr lang="en-US" dirty="0" err="1" smtClean="0"/>
              <a:t>Acc</a:t>
            </a:r>
            <a:r>
              <a:rPr lang="en-US" dirty="0" smtClean="0"/>
              <a:t> directory.</a:t>
            </a:r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3764413" y="766798"/>
            <a:ext cx="4873557" cy="1200329"/>
          </a:xfrm>
          <a:prstGeom prst="rect">
            <a:avLst/>
          </a:prstGeom>
          <a:solidFill>
            <a:srgbClr val="B4E6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Based on </a:t>
            </a:r>
            <a:r>
              <a:rPr lang="en-US" dirty="0" err="1" smtClean="0"/>
              <a:t>Config</a:t>
            </a:r>
            <a:r>
              <a:rPr lang="en-US" dirty="0" smtClean="0"/>
              <a:t> file and the environment-based (dashed line) path to the reference </a:t>
            </a:r>
            <a:r>
              <a:rPr lang="en-US" dirty="0"/>
              <a:t>a</a:t>
            </a:r>
            <a:r>
              <a:rPr lang="en-US" dirty="0" smtClean="0"/>
              <a:t>ccession </a:t>
            </a:r>
            <a:r>
              <a:rPr lang="en-US" dirty="0"/>
              <a:t>a</a:t>
            </a:r>
            <a:r>
              <a:rPr lang="en-US" dirty="0" smtClean="0"/>
              <a:t>rchives, cg-load extracts sequences from the archives representing the needed accessions.</a:t>
            </a:r>
            <a:endParaRPr lang="en-US" dirty="0"/>
          </a:p>
        </p:txBody>
      </p:sp>
      <p:cxnSp>
        <p:nvCxnSpPr>
          <p:cNvPr id="166" name="Elbow Connector 165"/>
          <p:cNvCxnSpPr>
            <a:stCxn id="147" idx="2"/>
            <a:endCxn id="152" idx="1"/>
          </p:cNvCxnSpPr>
          <p:nvPr/>
        </p:nvCxnSpPr>
        <p:spPr>
          <a:xfrm rot="16200000" flipH="1">
            <a:off x="10476400" y="3719202"/>
            <a:ext cx="375512" cy="404200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67"/>
          <p:cNvCxnSpPr>
            <a:stCxn id="147" idx="2"/>
            <a:endCxn id="155" idx="1"/>
          </p:cNvCxnSpPr>
          <p:nvPr/>
        </p:nvCxnSpPr>
        <p:spPr>
          <a:xfrm rot="16200000" flipH="1">
            <a:off x="10183956" y="4011646"/>
            <a:ext cx="960400" cy="404200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Elbow Connector 171"/>
          <p:cNvCxnSpPr>
            <a:stCxn id="147" idx="2"/>
            <a:endCxn id="158" idx="1"/>
          </p:cNvCxnSpPr>
          <p:nvPr/>
        </p:nvCxnSpPr>
        <p:spPr>
          <a:xfrm rot="16200000" flipH="1">
            <a:off x="9891512" y="4304090"/>
            <a:ext cx="1545288" cy="404200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147" idx="2"/>
            <a:endCxn id="161" idx="1"/>
          </p:cNvCxnSpPr>
          <p:nvPr/>
        </p:nvCxnSpPr>
        <p:spPr>
          <a:xfrm rot="16200000" flipH="1">
            <a:off x="9599068" y="4596534"/>
            <a:ext cx="2130176" cy="404200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Elbow Connector 177"/>
          <p:cNvCxnSpPr>
            <a:stCxn id="147" idx="2"/>
            <a:endCxn id="164" idx="1"/>
          </p:cNvCxnSpPr>
          <p:nvPr/>
        </p:nvCxnSpPr>
        <p:spPr>
          <a:xfrm rot="16200000" flipH="1">
            <a:off x="9306624" y="4888978"/>
            <a:ext cx="2715065" cy="404200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33"/>
          <p:cNvCxnSpPr>
            <a:stCxn id="147" idx="1"/>
            <a:endCxn id="81" idx="3"/>
          </p:cNvCxnSpPr>
          <p:nvPr/>
        </p:nvCxnSpPr>
        <p:spPr>
          <a:xfrm rot="10800000" flipV="1">
            <a:off x="9116442" y="3548879"/>
            <a:ext cx="814829" cy="1847517"/>
          </a:xfrm>
          <a:prstGeom prst="bentConnector3">
            <a:avLst>
              <a:gd name="adj1" fmla="val 50000"/>
            </a:avLst>
          </a:prstGeom>
          <a:ln w="63500">
            <a:solidFill>
              <a:srgbClr val="963737"/>
            </a:solidFill>
            <a:prstDash val="sysDot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8940336" y="766798"/>
            <a:ext cx="3088411" cy="2308324"/>
          </a:xfrm>
          <a:prstGeom prst="rect">
            <a:avLst/>
          </a:prstGeom>
          <a:solidFill>
            <a:srgbClr val="B4E6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schema directory is located using an environment-based path and provides blueprints for creating and accessing tables in ‘</a:t>
            </a:r>
            <a:r>
              <a:rPr lang="en-US" dirty="0" err="1" smtClean="0"/>
              <a:t>csra</a:t>
            </a:r>
            <a:r>
              <a:rPr lang="en-US" dirty="0" smtClean="0"/>
              <a:t>’ (reference compressed) and ‘sra’ (unaligned) objects. </a:t>
            </a:r>
            <a:r>
              <a:rPr lang="en-US" dirty="0" err="1" smtClean="0"/>
              <a:t>Acc</a:t>
            </a:r>
            <a:r>
              <a:rPr lang="en-US" dirty="0" smtClean="0"/>
              <a:t> archives are ‘sra’ objects.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931270" y="3264373"/>
            <a:ext cx="1061572" cy="469173"/>
            <a:chOff x="9931270" y="3264373"/>
            <a:chExt cx="1061572" cy="469173"/>
          </a:xfrm>
          <a:solidFill>
            <a:srgbClr val="00B0F0"/>
          </a:solidFill>
        </p:grpSpPr>
        <p:sp>
          <p:nvSpPr>
            <p:cNvPr id="149" name="Trapezoid 148"/>
            <p:cNvSpPr/>
            <p:nvPr/>
          </p:nvSpPr>
          <p:spPr>
            <a:xfrm>
              <a:off x="9932700" y="3264373"/>
              <a:ext cx="55227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9931270" y="3364214"/>
              <a:ext cx="1061572" cy="3693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Schema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866256" y="3824551"/>
            <a:ext cx="1061572" cy="469173"/>
            <a:chOff x="10866256" y="3824551"/>
            <a:chExt cx="1061572" cy="469173"/>
          </a:xfrm>
          <a:solidFill>
            <a:srgbClr val="00B0F0"/>
          </a:solidFill>
        </p:grpSpPr>
        <p:sp>
          <p:nvSpPr>
            <p:cNvPr id="153" name="Trapezoid 152"/>
            <p:cNvSpPr/>
            <p:nvPr/>
          </p:nvSpPr>
          <p:spPr>
            <a:xfrm>
              <a:off x="10870143" y="3824551"/>
              <a:ext cx="55227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0866256" y="3924392"/>
              <a:ext cx="1061572" cy="3693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align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866256" y="4409439"/>
            <a:ext cx="1061572" cy="469173"/>
            <a:chOff x="10866256" y="4409439"/>
            <a:chExt cx="1061572" cy="469173"/>
          </a:xfrm>
          <a:solidFill>
            <a:srgbClr val="00B0F0"/>
          </a:solidFill>
        </p:grpSpPr>
        <p:sp>
          <p:nvSpPr>
            <p:cNvPr id="156" name="Trapezoid 155"/>
            <p:cNvSpPr/>
            <p:nvPr/>
          </p:nvSpPr>
          <p:spPr>
            <a:xfrm>
              <a:off x="10867724" y="4409439"/>
              <a:ext cx="55227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0866256" y="4509280"/>
              <a:ext cx="1061572" cy="3693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insdc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0866256" y="6164104"/>
            <a:ext cx="1061572" cy="469173"/>
            <a:chOff x="10866256" y="6164104"/>
            <a:chExt cx="1061572" cy="469173"/>
          </a:xfrm>
          <a:solidFill>
            <a:srgbClr val="00B0F0"/>
          </a:solidFill>
        </p:grpSpPr>
        <p:sp>
          <p:nvSpPr>
            <p:cNvPr id="165" name="Trapezoid 164"/>
            <p:cNvSpPr/>
            <p:nvPr/>
          </p:nvSpPr>
          <p:spPr>
            <a:xfrm>
              <a:off x="10867724" y="6164104"/>
              <a:ext cx="55227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10866256" y="6263945"/>
              <a:ext cx="1061572" cy="3693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vdb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0866256" y="5579215"/>
            <a:ext cx="1061572" cy="469173"/>
            <a:chOff x="10866256" y="5579215"/>
            <a:chExt cx="1061572" cy="469173"/>
          </a:xfrm>
          <a:solidFill>
            <a:srgbClr val="00B0F0"/>
          </a:solidFill>
        </p:grpSpPr>
        <p:sp>
          <p:nvSpPr>
            <p:cNvPr id="162" name="Trapezoid 161"/>
            <p:cNvSpPr/>
            <p:nvPr/>
          </p:nvSpPr>
          <p:spPr>
            <a:xfrm>
              <a:off x="10867724" y="5579215"/>
              <a:ext cx="55227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10866256" y="5679056"/>
              <a:ext cx="1061572" cy="3693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sra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866256" y="4994327"/>
            <a:ext cx="1061572" cy="469173"/>
            <a:chOff x="10866256" y="4994327"/>
            <a:chExt cx="1061572" cy="469173"/>
          </a:xfrm>
          <a:solidFill>
            <a:srgbClr val="00B0F0"/>
          </a:solidFill>
        </p:grpSpPr>
        <p:sp>
          <p:nvSpPr>
            <p:cNvPr id="159" name="Trapezoid 158"/>
            <p:cNvSpPr/>
            <p:nvPr/>
          </p:nvSpPr>
          <p:spPr>
            <a:xfrm>
              <a:off x="10867724" y="4994327"/>
              <a:ext cx="55227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0866256" y="5094168"/>
              <a:ext cx="1061572" cy="3693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ncbi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08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‘cg-load’ Command Line </a:t>
            </a:r>
            <a:endParaRPr lang="en-US" sz="40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609600" y="712000"/>
            <a:ext cx="10972800" cy="6047484"/>
            <a:chOff x="609600" y="712000"/>
            <a:chExt cx="10972800" cy="6047484"/>
          </a:xfrm>
        </p:grpSpPr>
        <p:sp>
          <p:nvSpPr>
            <p:cNvPr id="2" name="Rectangle 1"/>
            <p:cNvSpPr/>
            <p:nvPr/>
          </p:nvSpPr>
          <p:spPr>
            <a:xfrm>
              <a:off x="609600" y="712000"/>
              <a:ext cx="10972800" cy="6035040"/>
            </a:xfrm>
            <a:prstGeom prst="rect">
              <a:avLst/>
            </a:prstGeom>
            <a:solidFill>
              <a:srgbClr val="09BFFF"/>
            </a:solidFill>
            <a:ln w="158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2400" b="1" dirty="0"/>
                <a:t>c</a:t>
              </a:r>
              <a:r>
                <a:rPr lang="en-US" sz="2400" b="1" dirty="0" smtClean="0"/>
                <a:t>g-load</a:t>
              </a:r>
              <a:endParaRPr lang="en-US" sz="2400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66800" y="1127173"/>
              <a:ext cx="10058400" cy="5632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cg-load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-f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-L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info -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vvvvvv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-Q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0 --min-</a:t>
              </a:r>
              <a:r>
                <a:rPr lang="en-US" sz="17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mapq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1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</a:p>
            <a:p>
              <a:pPr marL="234950"/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z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&lt;log.xml&gt; -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k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config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file&gt; \</a:t>
              </a:r>
            </a:p>
            <a:p>
              <a:pPr marL="234950"/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 &lt;MAP input directory&gt; -a &lt;ASM input directory&gt; \</a:t>
              </a:r>
            </a:p>
            <a:p>
              <a:pPr marL="234950">
                <a:spcAft>
                  <a:spcPts val="1200"/>
                </a:spcAft>
              </a:pP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-l &lt;LIB input directory&gt; -o &lt;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output path&gt; &gt; log.txt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2&gt;&amp;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>
                <a:spcAft>
                  <a:spcPts val="1200"/>
                </a:spcAft>
              </a:pP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Extracts, transforms, and loads CG native formatted data into the 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format.</a:t>
              </a:r>
              <a:endParaRPr lang="en-US" sz="17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S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ubset of available options (use --help to get full list):</a:t>
              </a:r>
            </a:p>
            <a:p>
              <a:pPr marL="2743200" indent="-2508250"/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-f|--force	Force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overwrite of existing 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csra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with same path</a:t>
              </a:r>
            </a:p>
            <a:p>
              <a:pPr marL="2743200" indent="-2508250"/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-L|--log-level	Logging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level as number or </a:t>
              </a:r>
              <a:r>
                <a:rPr lang="en-US" sz="17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enum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string.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One of (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fatal|sys|int|err|warn|info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) or (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0-5)</a:t>
              </a:r>
            </a:p>
            <a:p>
              <a:pPr marL="2743200" indent="-2508250"/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-v|--verbose	Increase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verbosity of the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program status messages. Use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multiple times for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more verbosity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</a:t>
              </a:r>
              <a:endParaRPr lang="en-US" sz="1700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743200" indent="-2508250"/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-Q|--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qual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-quant	Quality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scores quantization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level;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can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be a number (0:none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1:2bit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2:1bit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), or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 string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like '1:10,10:20,20:30,30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:-‘</a:t>
              </a:r>
            </a:p>
            <a:p>
              <a:pPr marL="2743200" indent="-2508250"/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(which is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equivalent to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just 1)</a:t>
              </a:r>
            </a:p>
            <a:p>
              <a:pPr marL="2743200" indent="-2508250"/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-q|--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min-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mapq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	Filter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secondary mappings by minimum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weight(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phred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marL="2743200" indent="-2508250"/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17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|--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refseq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-path	Path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to directory with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ref 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fasta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and 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config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file (default=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cwd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marL="2743200" indent="-2508250"/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r|--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ref-file	Path </a:t>
              </a:r>
              <a:r>
                <a:rPr lang="en-US" sz="17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to 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multi-</a:t>
              </a:r>
              <a:r>
                <a:rPr lang="en-US" sz="1700" b="1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fasta</a:t>
              </a:r>
              <a:r>
                <a:rPr lang="en-US" sz="17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containing ref sequences</a:t>
              </a:r>
              <a:endParaRPr 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727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</a:t>
            </a:r>
            <a:r>
              <a:rPr lang="en-US" sz="4000" b="1" dirty="0" err="1" smtClean="0"/>
              <a:t>csra</a:t>
            </a:r>
            <a:r>
              <a:rPr lang="en-US" sz="4000" b="1" dirty="0" smtClean="0"/>
              <a:t> result</a:t>
            </a:r>
            <a:endParaRPr lang="en-US" sz="4000" b="1" dirty="0"/>
          </a:p>
        </p:txBody>
      </p:sp>
      <p:sp>
        <p:nvSpPr>
          <p:cNvPr id="3" name="Can 2"/>
          <p:cNvSpPr>
            <a:spLocks noChangeAspect="1"/>
          </p:cNvSpPr>
          <p:nvPr/>
        </p:nvSpPr>
        <p:spPr>
          <a:xfrm>
            <a:off x="960023" y="860957"/>
            <a:ext cx="1340285" cy="1097280"/>
          </a:xfrm>
          <a:prstGeom prst="can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000" b="1" dirty="0" err="1" smtClean="0"/>
              <a:t>csra</a:t>
            </a:r>
            <a:r>
              <a:rPr lang="en-US" sz="2000" b="1" dirty="0" smtClean="0"/>
              <a:t> (unsorted)</a:t>
            </a:r>
            <a:endParaRPr lang="en-US" sz="2000" b="1" dirty="0"/>
          </a:p>
        </p:txBody>
      </p:sp>
      <p:sp>
        <p:nvSpPr>
          <p:cNvPr id="5" name="Right Arrow 4"/>
          <p:cNvSpPr/>
          <p:nvPr/>
        </p:nvSpPr>
        <p:spPr>
          <a:xfrm>
            <a:off x="2466491" y="1244084"/>
            <a:ext cx="388985" cy="331026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Elbow Connector 17"/>
          <p:cNvCxnSpPr>
            <a:stCxn id="7" idx="2"/>
            <a:endCxn id="10" idx="1"/>
          </p:cNvCxnSpPr>
          <p:nvPr/>
        </p:nvCxnSpPr>
        <p:spPr>
          <a:xfrm rot="16200000" flipH="1">
            <a:off x="3300450" y="1667923"/>
            <a:ext cx="428426" cy="254489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7" idx="2"/>
            <a:endCxn id="13" idx="1"/>
          </p:cNvCxnSpPr>
          <p:nvPr/>
        </p:nvCxnSpPr>
        <p:spPr>
          <a:xfrm rot="16200000" flipH="1">
            <a:off x="1380743" y="3587631"/>
            <a:ext cx="4284316" cy="270964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7" idx="2"/>
            <a:endCxn id="16" idx="1"/>
          </p:cNvCxnSpPr>
          <p:nvPr/>
        </p:nvCxnSpPr>
        <p:spPr>
          <a:xfrm rot="16200000" flipH="1">
            <a:off x="1077587" y="3890787"/>
            <a:ext cx="4890628" cy="270964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4708518" y="5696644"/>
            <a:ext cx="4555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cur</a:t>
            </a:r>
            <a:endParaRPr lang="en-US" sz="1600" dirty="0"/>
          </a:p>
        </p:txBody>
      </p:sp>
      <p:cxnSp>
        <p:nvCxnSpPr>
          <p:cNvPr id="73" name="Elbow Connector 72"/>
          <p:cNvCxnSpPr>
            <a:stCxn id="13" idx="3"/>
            <a:endCxn id="72" idx="1"/>
          </p:cNvCxnSpPr>
          <p:nvPr/>
        </p:nvCxnSpPr>
        <p:spPr>
          <a:xfrm>
            <a:off x="4389903" y="5865271"/>
            <a:ext cx="318615" cy="65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16" idx="3"/>
            <a:endCxn id="77" idx="1"/>
          </p:cNvCxnSpPr>
          <p:nvPr/>
        </p:nvCxnSpPr>
        <p:spPr>
          <a:xfrm flipV="1">
            <a:off x="4389903" y="6471582"/>
            <a:ext cx="318613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8046649" y="1092061"/>
            <a:ext cx="3185328" cy="5262979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col&gt; </a:t>
            </a:r>
            <a:r>
              <a:rPr lang="en-US" sz="1600" b="1" dirty="0" err="1"/>
              <a:t>l</a:t>
            </a:r>
            <a:r>
              <a:rPr lang="en-US" sz="1600" b="1" dirty="0" err="1" smtClean="0"/>
              <a:t>s</a:t>
            </a:r>
            <a:r>
              <a:rPr lang="en-US" sz="1600" b="1" dirty="0" smtClean="0"/>
              <a:t> *</a:t>
            </a:r>
          </a:p>
          <a:p>
            <a:r>
              <a:rPr lang="en-US" sz="1600" b="1" dirty="0" smtClean="0"/>
              <a:t>ALIGNMENT_COUNT</a:t>
            </a:r>
            <a:r>
              <a:rPr lang="en-US" sz="1600" b="1" dirty="0"/>
              <a:t>:</a:t>
            </a:r>
          </a:p>
          <a:p>
            <a:r>
              <a:rPr lang="en-US" sz="1600" b="1" dirty="0"/>
              <a:t>data  </a:t>
            </a:r>
            <a:r>
              <a:rPr lang="en-US" sz="1600" b="1" dirty="0" err="1"/>
              <a:t>idx</a:t>
            </a:r>
            <a:r>
              <a:rPr lang="en-US" sz="1600" b="1" dirty="0"/>
              <a:t>  idx0  idx1  idx2  md  md5</a:t>
            </a:r>
          </a:p>
          <a:p>
            <a:endParaRPr lang="en-US" sz="1600" b="1" dirty="0"/>
          </a:p>
          <a:p>
            <a:r>
              <a:rPr lang="en-US" sz="1600" b="1" dirty="0" smtClean="0"/>
              <a:t>CMP_ALTREAD</a:t>
            </a:r>
            <a:r>
              <a:rPr lang="en-US" sz="1600" b="1" dirty="0"/>
              <a:t>:</a:t>
            </a:r>
          </a:p>
          <a:p>
            <a:r>
              <a:rPr lang="en-US" sz="1600" b="1" dirty="0"/>
              <a:t>data  </a:t>
            </a:r>
            <a:r>
              <a:rPr lang="en-US" sz="1600" b="1" dirty="0" err="1"/>
              <a:t>idx</a:t>
            </a:r>
            <a:r>
              <a:rPr lang="en-US" sz="1600" b="1" dirty="0"/>
              <a:t>  idx0  idx1  idx2  md  md5</a:t>
            </a:r>
          </a:p>
          <a:p>
            <a:endParaRPr lang="en-US" sz="1600" b="1" dirty="0"/>
          </a:p>
          <a:p>
            <a:r>
              <a:rPr lang="en-US" sz="1600" b="1" dirty="0" smtClean="0"/>
              <a:t>CMP_READ</a:t>
            </a:r>
            <a:r>
              <a:rPr lang="en-US" sz="1600" b="1" dirty="0"/>
              <a:t>:</a:t>
            </a:r>
          </a:p>
          <a:p>
            <a:r>
              <a:rPr lang="en-US" sz="1600" b="1" dirty="0"/>
              <a:t>data  </a:t>
            </a:r>
            <a:r>
              <a:rPr lang="en-US" sz="1600" b="1" dirty="0" err="1"/>
              <a:t>idx</a:t>
            </a:r>
            <a:r>
              <a:rPr lang="en-US" sz="1600" b="1" dirty="0"/>
              <a:t>  idx0  idx1  idx2  md  md5</a:t>
            </a:r>
          </a:p>
          <a:p>
            <a:endParaRPr lang="en-US" sz="1600" b="1" dirty="0"/>
          </a:p>
          <a:p>
            <a:r>
              <a:rPr lang="en-US" sz="1600" b="1" dirty="0" smtClean="0"/>
              <a:t>PRIMARY_ALIGNMENT_ID</a:t>
            </a:r>
            <a:r>
              <a:rPr lang="en-US" sz="1600" b="1" dirty="0"/>
              <a:t>:</a:t>
            </a:r>
          </a:p>
          <a:p>
            <a:r>
              <a:rPr lang="en-US" sz="1600" b="1" dirty="0"/>
              <a:t>data  </a:t>
            </a:r>
            <a:r>
              <a:rPr lang="en-US" sz="1600" b="1" dirty="0" err="1"/>
              <a:t>idx</a:t>
            </a:r>
            <a:r>
              <a:rPr lang="en-US" sz="1600" b="1" dirty="0"/>
              <a:t>  idx0  idx1  idx2  md  md5</a:t>
            </a:r>
          </a:p>
          <a:p>
            <a:endParaRPr lang="en-US" sz="1600" b="1" dirty="0"/>
          </a:p>
          <a:p>
            <a:r>
              <a:rPr lang="en-US" sz="1600" b="1" dirty="0" smtClean="0"/>
              <a:t>QUALITY</a:t>
            </a:r>
            <a:r>
              <a:rPr lang="en-US" sz="1600" b="1" dirty="0"/>
              <a:t>:</a:t>
            </a:r>
          </a:p>
          <a:p>
            <a:r>
              <a:rPr lang="en-US" sz="1600" b="1" dirty="0"/>
              <a:t>data  </a:t>
            </a:r>
            <a:r>
              <a:rPr lang="en-US" sz="1600" b="1" dirty="0" err="1"/>
              <a:t>idx</a:t>
            </a:r>
            <a:r>
              <a:rPr lang="en-US" sz="1600" b="1" dirty="0"/>
              <a:t>  idx0  idx1  idx2  md  md5</a:t>
            </a:r>
          </a:p>
          <a:p>
            <a:endParaRPr lang="en-US" sz="1600" b="1" dirty="0"/>
          </a:p>
          <a:p>
            <a:r>
              <a:rPr lang="en-US" sz="1600" b="1" dirty="0" smtClean="0"/>
              <a:t>READ_TYPE</a:t>
            </a:r>
            <a:r>
              <a:rPr lang="en-US" sz="1600" b="1" dirty="0"/>
              <a:t>:</a:t>
            </a:r>
          </a:p>
          <a:p>
            <a:r>
              <a:rPr lang="en-US" sz="1600" b="1" dirty="0"/>
              <a:t>data  </a:t>
            </a:r>
            <a:r>
              <a:rPr lang="en-US" sz="1600" b="1" dirty="0" err="1"/>
              <a:t>idx</a:t>
            </a:r>
            <a:r>
              <a:rPr lang="en-US" sz="1600" b="1" dirty="0"/>
              <a:t>  idx0  idx1  idx2  md  md5</a:t>
            </a:r>
          </a:p>
          <a:p>
            <a:endParaRPr lang="en-US" sz="1600" b="1" dirty="0"/>
          </a:p>
          <a:p>
            <a:r>
              <a:rPr lang="en-US" sz="1600" b="1" dirty="0" smtClean="0"/>
              <a:t>SPOT_GROUP</a:t>
            </a:r>
            <a:r>
              <a:rPr lang="en-US" sz="1600" b="1" dirty="0"/>
              <a:t>:</a:t>
            </a:r>
          </a:p>
          <a:p>
            <a:r>
              <a:rPr lang="en-US" sz="1600" b="1" dirty="0"/>
              <a:t>data  </a:t>
            </a:r>
            <a:r>
              <a:rPr lang="en-US" sz="1600" b="1" dirty="0" err="1"/>
              <a:t>idx</a:t>
            </a:r>
            <a:r>
              <a:rPr lang="en-US" sz="1600" b="1" dirty="0"/>
              <a:t>  idx0  idx1  idx2  md  md5</a:t>
            </a:r>
          </a:p>
        </p:txBody>
      </p:sp>
      <p:cxnSp>
        <p:nvCxnSpPr>
          <p:cNvPr id="173" name="Elbow Connector 172"/>
          <p:cNvCxnSpPr>
            <a:stCxn id="10" idx="3"/>
            <a:endCxn id="170" idx="0"/>
          </p:cNvCxnSpPr>
          <p:nvPr/>
        </p:nvCxnSpPr>
        <p:spPr>
          <a:xfrm flipV="1">
            <a:off x="4373428" y="1092061"/>
            <a:ext cx="1776109" cy="917320"/>
          </a:xfrm>
          <a:prstGeom prst="bentConnector4">
            <a:avLst>
              <a:gd name="adj1" fmla="val 14345"/>
              <a:gd name="adj2" fmla="val 12492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4883009" y="1092061"/>
            <a:ext cx="2533055" cy="4524315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/>
              <a:t>tbl</a:t>
            </a:r>
            <a:r>
              <a:rPr lang="en-US" sz="1600" b="1" dirty="0" smtClean="0"/>
              <a:t>&gt; </a:t>
            </a:r>
            <a:r>
              <a:rPr lang="en-US" sz="1600" b="1" dirty="0" err="1"/>
              <a:t>l</a:t>
            </a:r>
            <a:r>
              <a:rPr lang="en-US" sz="1600" b="1" dirty="0" err="1" smtClean="0"/>
              <a:t>s</a:t>
            </a:r>
            <a:r>
              <a:rPr lang="en-US" sz="1600" b="1" dirty="0" smtClean="0"/>
              <a:t> *</a:t>
            </a:r>
          </a:p>
          <a:p>
            <a:r>
              <a:rPr lang="en-US" sz="1600" b="1" dirty="0"/>
              <a:t>EVIDENCE_ALIGNMENT:</a:t>
            </a:r>
          </a:p>
          <a:p>
            <a:r>
              <a:rPr lang="en-US" sz="1600" b="1" dirty="0"/>
              <a:t>col  md  md5</a:t>
            </a:r>
          </a:p>
          <a:p>
            <a:endParaRPr lang="en-US" sz="1600" b="1" dirty="0"/>
          </a:p>
          <a:p>
            <a:r>
              <a:rPr lang="en-US" sz="1600" b="1" dirty="0"/>
              <a:t>EVIDENCE_INTERVAL:</a:t>
            </a:r>
          </a:p>
          <a:p>
            <a:r>
              <a:rPr lang="en-US" sz="1600" b="1" dirty="0"/>
              <a:t>col  md  md5</a:t>
            </a:r>
          </a:p>
          <a:p>
            <a:endParaRPr lang="en-US" sz="1600" b="1" dirty="0"/>
          </a:p>
          <a:p>
            <a:r>
              <a:rPr lang="en-US" sz="1600" b="1" dirty="0"/>
              <a:t>PRIMARY_ALIGNMENT:</a:t>
            </a:r>
          </a:p>
          <a:p>
            <a:r>
              <a:rPr lang="en-US" sz="1600" b="1" dirty="0"/>
              <a:t>col  md  md5</a:t>
            </a:r>
          </a:p>
          <a:p>
            <a:endParaRPr lang="en-US" sz="1600" b="1" dirty="0"/>
          </a:p>
          <a:p>
            <a:r>
              <a:rPr lang="en-US" sz="1600" b="1" dirty="0"/>
              <a:t>REFERENCE:</a:t>
            </a:r>
          </a:p>
          <a:p>
            <a:r>
              <a:rPr lang="en-US" sz="1600" b="1" dirty="0"/>
              <a:t>col  </a:t>
            </a:r>
            <a:r>
              <a:rPr lang="en-US" sz="1600" b="1" dirty="0" err="1">
                <a:solidFill>
                  <a:schemeClr val="bg1"/>
                </a:solidFill>
              </a:rPr>
              <a:t>idx</a:t>
            </a:r>
            <a:r>
              <a:rPr lang="en-US" sz="1600" b="1" dirty="0"/>
              <a:t>  md  md5</a:t>
            </a:r>
          </a:p>
          <a:p>
            <a:endParaRPr lang="en-US" sz="1600" b="1" dirty="0"/>
          </a:p>
          <a:p>
            <a:r>
              <a:rPr lang="en-US" sz="1600" b="1" dirty="0"/>
              <a:t>SECONDARY_ALIGNMENT:</a:t>
            </a:r>
          </a:p>
          <a:p>
            <a:r>
              <a:rPr lang="en-US" sz="1600" b="1" dirty="0"/>
              <a:t>col  md  md5</a:t>
            </a:r>
          </a:p>
          <a:p>
            <a:endParaRPr lang="en-US" sz="1600" b="1" dirty="0"/>
          </a:p>
          <a:p>
            <a:r>
              <a:rPr lang="en-US" sz="1600" b="1" dirty="0"/>
              <a:t>SEQUENCE:</a:t>
            </a:r>
          </a:p>
          <a:p>
            <a:r>
              <a:rPr lang="en-US" sz="1600" b="1" dirty="0"/>
              <a:t>col  md  </a:t>
            </a:r>
            <a:r>
              <a:rPr lang="en-US" sz="1600" b="1" dirty="0" smtClean="0"/>
              <a:t>md5</a:t>
            </a:r>
            <a:endParaRPr lang="en-US" sz="1600" b="1" dirty="0"/>
          </a:p>
        </p:txBody>
      </p:sp>
      <p:cxnSp>
        <p:nvCxnSpPr>
          <p:cNvPr id="158" name="Elbow Connector 157"/>
          <p:cNvCxnSpPr>
            <a:stCxn id="94" idx="3"/>
            <a:endCxn id="157" idx="0"/>
          </p:cNvCxnSpPr>
          <p:nvPr/>
        </p:nvCxnSpPr>
        <p:spPr>
          <a:xfrm flipV="1">
            <a:off x="7332165" y="1092061"/>
            <a:ext cx="2307148" cy="4278721"/>
          </a:xfrm>
          <a:prstGeom prst="bentConnector4">
            <a:avLst>
              <a:gd name="adj1" fmla="val 15484"/>
              <a:gd name="adj2" fmla="val 105343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3021659" y="1142522"/>
            <a:ext cx="731520" cy="438433"/>
            <a:chOff x="3021659" y="1142522"/>
            <a:chExt cx="731520" cy="438433"/>
          </a:xfrm>
          <a:solidFill>
            <a:srgbClr val="00B0F0"/>
          </a:solidFill>
        </p:grpSpPr>
        <p:sp>
          <p:nvSpPr>
            <p:cNvPr id="8" name="Trapezoid 7"/>
            <p:cNvSpPr/>
            <p:nvPr/>
          </p:nvSpPr>
          <p:spPr>
            <a:xfrm>
              <a:off x="3023753" y="1142522"/>
              <a:ext cx="39428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21659" y="1242401"/>
              <a:ext cx="731520" cy="33855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solidFill>
                    <a:schemeClr val="bg1"/>
                  </a:solidFill>
                </a:rPr>
                <a:t>csra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41908" y="1740225"/>
            <a:ext cx="731520" cy="438433"/>
            <a:chOff x="3641908" y="1740225"/>
            <a:chExt cx="731520" cy="438433"/>
          </a:xfrm>
          <a:solidFill>
            <a:srgbClr val="00B0F0"/>
          </a:solidFill>
        </p:grpSpPr>
        <p:sp>
          <p:nvSpPr>
            <p:cNvPr id="11" name="Trapezoid 10"/>
            <p:cNvSpPr/>
            <p:nvPr/>
          </p:nvSpPr>
          <p:spPr>
            <a:xfrm>
              <a:off x="3644002" y="1740225"/>
              <a:ext cx="39428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41908" y="1840104"/>
              <a:ext cx="731520" cy="33855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solidFill>
                    <a:schemeClr val="bg1"/>
                  </a:solidFill>
                </a:rPr>
                <a:t>tbl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658383" y="5596142"/>
            <a:ext cx="731520" cy="438406"/>
            <a:chOff x="3658383" y="5596142"/>
            <a:chExt cx="731520" cy="438406"/>
          </a:xfrm>
          <a:solidFill>
            <a:srgbClr val="00B0F0"/>
          </a:solidFill>
        </p:grpSpPr>
        <p:sp>
          <p:nvSpPr>
            <p:cNvPr id="128" name="Trapezoid 127"/>
            <p:cNvSpPr/>
            <p:nvPr/>
          </p:nvSpPr>
          <p:spPr>
            <a:xfrm>
              <a:off x="3660477" y="5596142"/>
              <a:ext cx="39428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8383" y="5695994"/>
              <a:ext cx="731520" cy="33855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md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658383" y="6202504"/>
            <a:ext cx="731520" cy="438356"/>
            <a:chOff x="3658383" y="6202504"/>
            <a:chExt cx="731520" cy="438356"/>
          </a:xfrm>
          <a:solidFill>
            <a:srgbClr val="00B0F0"/>
          </a:solidFill>
        </p:grpSpPr>
        <p:sp>
          <p:nvSpPr>
            <p:cNvPr id="17" name="Trapezoid 16"/>
            <p:cNvSpPr/>
            <p:nvPr/>
          </p:nvSpPr>
          <p:spPr>
            <a:xfrm>
              <a:off x="3660477" y="6202504"/>
              <a:ext cx="394280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58383" y="6302306"/>
              <a:ext cx="731520" cy="33855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extra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08516" y="6202426"/>
            <a:ext cx="1211191" cy="438433"/>
            <a:chOff x="4708516" y="6202426"/>
            <a:chExt cx="1211191" cy="438433"/>
          </a:xfrm>
          <a:solidFill>
            <a:srgbClr val="00B0F0"/>
          </a:solidFill>
        </p:grpSpPr>
        <p:sp>
          <p:nvSpPr>
            <p:cNvPr id="78" name="Trapezoid 77"/>
            <p:cNvSpPr/>
            <p:nvPr/>
          </p:nvSpPr>
          <p:spPr>
            <a:xfrm>
              <a:off x="4711376" y="6202426"/>
              <a:ext cx="461625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708516" y="6302305"/>
              <a:ext cx="1211191" cy="33855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l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ibrary (LIB)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600645" y="5101626"/>
            <a:ext cx="731520" cy="438433"/>
            <a:chOff x="6600645" y="5101626"/>
            <a:chExt cx="731520" cy="438433"/>
          </a:xfrm>
          <a:solidFill>
            <a:srgbClr val="00B0F0"/>
          </a:solidFill>
        </p:grpSpPr>
        <p:sp>
          <p:nvSpPr>
            <p:cNvPr id="95" name="Trapezoid 94"/>
            <p:cNvSpPr/>
            <p:nvPr/>
          </p:nvSpPr>
          <p:spPr>
            <a:xfrm>
              <a:off x="6602151" y="5101626"/>
              <a:ext cx="393192" cy="99927"/>
            </a:xfrm>
            <a:prstGeom prst="trapezoid">
              <a:avLst>
                <a:gd name="adj" fmla="val 88616"/>
              </a:avLst>
            </a:prstGeom>
            <a:grp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600645" y="5201505"/>
              <a:ext cx="731520" cy="338554"/>
            </a:xfrm>
            <a:prstGeom prst="rect">
              <a:avLst/>
            </a:prstGeom>
            <a:grpFill/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col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380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SEQUENCE table columns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3826" y="828083"/>
            <a:ext cx="10864349" cy="4247317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743200" indent="-2743200"/>
            <a:r>
              <a:rPr lang="en-US" b="1" dirty="0" smtClean="0"/>
              <a:t>ALIGNMENT_COUNT:	Number of alignments for each half-</a:t>
            </a:r>
            <a:r>
              <a:rPr lang="en-US" b="1" dirty="0" err="1" smtClean="0"/>
              <a:t>Dnb</a:t>
            </a:r>
            <a:r>
              <a:rPr lang="en-US" b="1" dirty="0" smtClean="0"/>
              <a:t>/read (primary and secondary) </a:t>
            </a:r>
            <a:endParaRPr lang="en-US" b="1" dirty="0"/>
          </a:p>
          <a:p>
            <a:pPr marL="2743200" indent="-2743200"/>
            <a:endParaRPr lang="en-US" b="1" dirty="0"/>
          </a:p>
          <a:p>
            <a:pPr marL="2743200" indent="-2743200"/>
            <a:r>
              <a:rPr lang="en-US" b="1" dirty="0" smtClean="0"/>
              <a:t>CMP_ALTREAD:	Used to retain ambiguities indicated for bases in the CG Genome  ‘reads’ file</a:t>
            </a:r>
            <a:endParaRPr lang="en-US" b="1" dirty="0"/>
          </a:p>
          <a:p>
            <a:pPr marL="2743200" indent="-2743200"/>
            <a:endParaRPr lang="en-US" b="1" dirty="0"/>
          </a:p>
          <a:p>
            <a:pPr marL="2743200" indent="-2743200"/>
            <a:r>
              <a:rPr lang="en-US" b="1" dirty="0" smtClean="0"/>
              <a:t>CMP_READ:	Sequences for unaligned half-</a:t>
            </a:r>
            <a:r>
              <a:rPr lang="en-US" b="1" dirty="0" err="1" smtClean="0"/>
              <a:t>Dnbs</a:t>
            </a:r>
            <a:r>
              <a:rPr lang="en-US" b="1" dirty="0" smtClean="0"/>
              <a:t> extracted from a CG Genome ‘reads’ file</a:t>
            </a:r>
            <a:endParaRPr lang="en-US" b="1" dirty="0"/>
          </a:p>
          <a:p>
            <a:pPr marL="2743200" indent="-2743200"/>
            <a:endParaRPr lang="en-US" b="1" dirty="0"/>
          </a:p>
          <a:p>
            <a:pPr marL="2743200" indent="-2743200"/>
            <a:r>
              <a:rPr lang="en-US" b="1" dirty="0" smtClean="0"/>
              <a:t>PRIMARY_ALIGNMENT_ID:	Alignment ID in the PRIMARY_ALIGNMENT table used to recover sequence for a half-</a:t>
            </a:r>
            <a:r>
              <a:rPr lang="en-US" b="1" dirty="0" err="1" smtClean="0"/>
              <a:t>Dnb</a:t>
            </a:r>
            <a:r>
              <a:rPr lang="en-US" b="1" dirty="0" smtClean="0"/>
              <a:t> initially extracted from a CG Genome ‘reads’ file.</a:t>
            </a:r>
            <a:endParaRPr lang="en-US" b="1" dirty="0"/>
          </a:p>
          <a:p>
            <a:pPr marL="2743200" indent="-2743200"/>
            <a:endParaRPr lang="en-US" b="1" dirty="0"/>
          </a:p>
          <a:p>
            <a:pPr marL="2743200" indent="-2743200"/>
            <a:r>
              <a:rPr lang="en-US" b="1" dirty="0" smtClean="0"/>
              <a:t>QUALITY:	Qualities values for each </a:t>
            </a:r>
            <a:r>
              <a:rPr lang="en-US" b="1" dirty="0" err="1" smtClean="0"/>
              <a:t>Dnb</a:t>
            </a:r>
            <a:r>
              <a:rPr lang="en-US" b="1" dirty="0" smtClean="0"/>
              <a:t> extracted from a CG Genome ‘reads’ file</a:t>
            </a:r>
            <a:endParaRPr lang="en-US" b="1" dirty="0"/>
          </a:p>
          <a:p>
            <a:pPr marL="2743200" indent="-2743200"/>
            <a:endParaRPr lang="en-US" b="1" dirty="0"/>
          </a:p>
          <a:p>
            <a:pPr marL="2743200" indent="-2743200"/>
            <a:r>
              <a:rPr lang="en-US" b="1" dirty="0" smtClean="0"/>
              <a:t>READ_TYPE:	Indicates read source (biological only for CG, technical for other platforms) and strand</a:t>
            </a:r>
            <a:endParaRPr lang="en-US" b="1" dirty="0"/>
          </a:p>
          <a:p>
            <a:pPr marL="2743200" indent="-2743200"/>
            <a:endParaRPr lang="en-US" b="1" dirty="0"/>
          </a:p>
          <a:p>
            <a:pPr marL="2743200" indent="-2743200"/>
            <a:r>
              <a:rPr lang="en-US" b="1" dirty="0" smtClean="0"/>
              <a:t>SPOT_GROUP:	Set to CG Genome &lt;slide-lane&gt; value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947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SEQUENCE table columns (cont.)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2343" y="741493"/>
            <a:ext cx="4663486" cy="2308324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&gt; </a:t>
            </a:r>
            <a:r>
              <a:rPr lang="en-US" b="1" dirty="0" err="1" smtClean="0">
                <a:solidFill>
                  <a:schemeClr val="bg1"/>
                </a:solidFill>
              </a:rPr>
              <a:t>kdbmeta</a:t>
            </a:r>
            <a:r>
              <a:rPr lang="en-US" b="1" dirty="0" smtClean="0">
                <a:solidFill>
                  <a:schemeClr val="bg1"/>
                </a:solidFill>
              </a:rPr>
              <a:t> -T SEQUENCE &lt;</a:t>
            </a:r>
            <a:r>
              <a:rPr lang="en-US" b="1" dirty="0" err="1" smtClean="0">
                <a:solidFill>
                  <a:schemeClr val="bg1"/>
                </a:solidFill>
              </a:rPr>
              <a:t>csra</a:t>
            </a:r>
            <a:r>
              <a:rPr lang="en-US" b="1" dirty="0" smtClean="0">
                <a:solidFill>
                  <a:schemeClr val="bg1"/>
                </a:solidFill>
              </a:rPr>
              <a:t>&gt; col | </a:t>
            </a:r>
            <a:r>
              <a:rPr lang="en-US" b="1" dirty="0" err="1" smtClean="0">
                <a:solidFill>
                  <a:schemeClr val="bg1"/>
                </a:solidFill>
              </a:rPr>
              <a:t>grep</a:t>
            </a:r>
            <a:r>
              <a:rPr lang="en-US" b="1" dirty="0" smtClean="0">
                <a:solidFill>
                  <a:schemeClr val="bg1"/>
                </a:solidFill>
              </a:rPr>
              <a:t> type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  &lt;</a:t>
            </a:r>
            <a:r>
              <a:rPr lang="en-US" b="1" dirty="0">
                <a:solidFill>
                  <a:schemeClr val="bg1"/>
                </a:solidFill>
              </a:rPr>
              <a:t>LABEL type="</a:t>
            </a:r>
            <a:r>
              <a:rPr lang="en-US" b="1" dirty="0" err="1">
                <a:solidFill>
                  <a:schemeClr val="bg1"/>
                </a:solidFill>
              </a:rPr>
              <a:t>ascii</a:t>
            </a:r>
            <a:r>
              <a:rPr lang="en-US" b="1" dirty="0">
                <a:solidFill>
                  <a:schemeClr val="bg1"/>
                </a:solidFill>
              </a:rPr>
              <a:t>"&gt;</a:t>
            </a:r>
          </a:p>
          <a:p>
            <a:r>
              <a:rPr lang="en-US" b="1" dirty="0">
                <a:solidFill>
                  <a:schemeClr val="bg1"/>
                </a:solidFill>
              </a:rPr>
              <a:t>  &lt;LABEL_LEN type="</a:t>
            </a:r>
            <a:r>
              <a:rPr lang="en-US" b="1" dirty="0" err="1">
                <a:solidFill>
                  <a:schemeClr val="bg1"/>
                </a:solidFill>
              </a:rPr>
              <a:t>INSDC:coord:len</a:t>
            </a:r>
            <a:r>
              <a:rPr lang="en-US" b="1" dirty="0">
                <a:solidFill>
                  <a:schemeClr val="bg1"/>
                </a:solidFill>
              </a:rPr>
              <a:t>"&gt;</a:t>
            </a:r>
          </a:p>
          <a:p>
            <a:r>
              <a:rPr lang="en-US" b="1" dirty="0">
                <a:solidFill>
                  <a:schemeClr val="bg1"/>
                </a:solidFill>
              </a:rPr>
              <a:t>  &lt;LABEL_START type="</a:t>
            </a:r>
            <a:r>
              <a:rPr lang="en-US" b="1" dirty="0" err="1">
                <a:solidFill>
                  <a:schemeClr val="bg1"/>
                </a:solidFill>
              </a:rPr>
              <a:t>INSDC:coord:zero</a:t>
            </a:r>
            <a:r>
              <a:rPr lang="en-US" b="1" dirty="0">
                <a:solidFill>
                  <a:schemeClr val="bg1"/>
                </a:solidFill>
              </a:rPr>
              <a:t>"&gt;</a:t>
            </a:r>
          </a:p>
          <a:p>
            <a:r>
              <a:rPr lang="en-US" b="1" dirty="0">
                <a:solidFill>
                  <a:schemeClr val="bg1"/>
                </a:solidFill>
              </a:rPr>
              <a:t>  &lt;PLATFORM type="</a:t>
            </a:r>
            <a:r>
              <a:rPr lang="en-US" b="1" dirty="0" err="1">
                <a:solidFill>
                  <a:schemeClr val="bg1"/>
                </a:solidFill>
              </a:rPr>
              <a:t>INSDC:SRA:platform_id</a:t>
            </a:r>
            <a:r>
              <a:rPr lang="en-US" b="1" dirty="0">
                <a:solidFill>
                  <a:schemeClr val="bg1"/>
                </a:solidFill>
              </a:rPr>
              <a:t>"&gt;</a:t>
            </a:r>
          </a:p>
          <a:p>
            <a:r>
              <a:rPr lang="en-US" b="1" dirty="0">
                <a:solidFill>
                  <a:schemeClr val="bg1"/>
                </a:solidFill>
              </a:rPr>
              <a:t>  &lt;RD_FILTER type="</a:t>
            </a:r>
            <a:r>
              <a:rPr lang="en-US" b="1" dirty="0" err="1">
                <a:solidFill>
                  <a:schemeClr val="bg1"/>
                </a:solidFill>
              </a:rPr>
              <a:t>INSDC:SRA:read_filter</a:t>
            </a:r>
            <a:r>
              <a:rPr lang="en-US" b="1" dirty="0">
                <a:solidFill>
                  <a:schemeClr val="bg1"/>
                </a:solidFill>
              </a:rPr>
              <a:t>"&gt;</a:t>
            </a:r>
          </a:p>
          <a:p>
            <a:r>
              <a:rPr lang="en-US" b="1" dirty="0">
                <a:solidFill>
                  <a:schemeClr val="bg1"/>
                </a:solidFill>
              </a:rPr>
              <a:t>  &lt;READ_LEN type="</a:t>
            </a:r>
            <a:r>
              <a:rPr lang="en-US" b="1" dirty="0" err="1">
                <a:solidFill>
                  <a:schemeClr val="bg1"/>
                </a:solidFill>
              </a:rPr>
              <a:t>INSDC:coord:len</a:t>
            </a:r>
            <a:r>
              <a:rPr lang="en-US" b="1" dirty="0">
                <a:solidFill>
                  <a:schemeClr val="bg1"/>
                </a:solidFill>
              </a:rPr>
              <a:t>"&gt;</a:t>
            </a:r>
          </a:p>
          <a:p>
            <a:r>
              <a:rPr lang="en-US" b="1" dirty="0">
                <a:solidFill>
                  <a:schemeClr val="bg1"/>
                </a:solidFill>
              </a:rPr>
              <a:t>  &lt;READ_START type="</a:t>
            </a:r>
            <a:r>
              <a:rPr lang="en-US" b="1" dirty="0" err="1">
                <a:solidFill>
                  <a:schemeClr val="bg1"/>
                </a:solidFill>
              </a:rPr>
              <a:t>INSDC:coord:zero</a:t>
            </a:r>
            <a:r>
              <a:rPr lang="en-US" b="1" dirty="0">
                <a:solidFill>
                  <a:schemeClr val="bg1"/>
                </a:solidFill>
              </a:rPr>
              <a:t>"&gt;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9029" y="1738089"/>
            <a:ext cx="6840628" cy="4662815"/>
          </a:xfrm>
          <a:prstGeom prst="rect">
            <a:avLst/>
          </a:prstGeom>
          <a:solidFill>
            <a:srgbClr val="B4E6A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539875" indent="-1539875">
              <a:spcAft>
                <a:spcPts val="900"/>
              </a:spcAft>
            </a:pPr>
            <a:r>
              <a:rPr lang="en-US" b="1" dirty="0" smtClean="0"/>
              <a:t>LABEL:	ASCII string containing read labels (‘</a:t>
            </a:r>
            <a:r>
              <a:rPr lang="en-US" b="1" dirty="0" err="1" smtClean="0"/>
              <a:t>LeftRight</a:t>
            </a:r>
            <a:r>
              <a:rPr lang="en-US" b="1" dirty="0" smtClean="0"/>
              <a:t>’ for CG) </a:t>
            </a:r>
            <a:endParaRPr lang="en-US" b="1" dirty="0"/>
          </a:p>
          <a:p>
            <a:pPr marL="1539875" indent="-1539875">
              <a:spcAft>
                <a:spcPts val="900"/>
              </a:spcAft>
            </a:pPr>
            <a:r>
              <a:rPr lang="en-US" b="1" dirty="0" smtClean="0"/>
              <a:t>LABEL_LEN:	Length of ASCII string associated with each read (4,5 in this case)</a:t>
            </a:r>
            <a:endParaRPr lang="en-US" b="1" dirty="0"/>
          </a:p>
          <a:p>
            <a:pPr marL="1539875" indent="-1539875">
              <a:spcAft>
                <a:spcPts val="900"/>
              </a:spcAft>
            </a:pPr>
            <a:r>
              <a:rPr lang="en-US" b="1" dirty="0" smtClean="0"/>
              <a:t>LABEL_START:	Start of ASCII string associated with each read (0,4 in this case)</a:t>
            </a:r>
            <a:endParaRPr lang="en-US" b="1" dirty="0"/>
          </a:p>
          <a:p>
            <a:pPr marL="1539875" indent="-1539875">
              <a:spcAft>
                <a:spcPts val="900"/>
              </a:spcAft>
            </a:pPr>
            <a:r>
              <a:rPr lang="en-US" b="1" dirty="0" smtClean="0"/>
              <a:t>PLATFORM:	Platform string if specified during the load (empty string for cg-load)</a:t>
            </a:r>
            <a:endParaRPr lang="en-US" b="1" dirty="0"/>
          </a:p>
          <a:p>
            <a:pPr marL="1539875" indent="-1539875">
              <a:spcAft>
                <a:spcPts val="900"/>
              </a:spcAft>
            </a:pPr>
            <a:r>
              <a:rPr lang="en-US" b="1" dirty="0" smtClean="0"/>
              <a:t>RD_FILTER:	Enumerated values indicating filter value provided </a:t>
            </a:r>
            <a:r>
              <a:rPr lang="en-US" b="1" dirty="0"/>
              <a:t>for each read </a:t>
            </a:r>
            <a:r>
              <a:rPr lang="en-US" b="1" dirty="0" smtClean="0"/>
              <a:t>(For cg-load, SRA_READ_FILTER_PASS for all reads)</a:t>
            </a:r>
          </a:p>
          <a:p>
            <a:pPr marL="1539875" indent="-1539875">
              <a:spcAft>
                <a:spcPts val="900"/>
              </a:spcAft>
            </a:pPr>
            <a:r>
              <a:rPr lang="en-US" b="1" dirty="0" smtClean="0"/>
              <a:t>READ_LEN:	Length of each read in a spot (For CG, 35 for each half-</a:t>
            </a:r>
            <a:r>
              <a:rPr lang="en-US" b="1" dirty="0" err="1" smtClean="0"/>
              <a:t>Dnb</a:t>
            </a:r>
            <a:r>
              <a:rPr lang="en-US" b="1" dirty="0" smtClean="0"/>
              <a:t>/read)</a:t>
            </a:r>
          </a:p>
          <a:p>
            <a:pPr marL="1539875" indent="-1539875">
              <a:spcAft>
                <a:spcPts val="900"/>
              </a:spcAft>
            </a:pPr>
            <a:r>
              <a:rPr lang="en-US" b="1" dirty="0" smtClean="0"/>
              <a:t>READ_START:	Start of each read in a spot (For CG, 0 for left read, 35 for right read in each spot)</a:t>
            </a:r>
            <a:endParaRPr lang="en-US" b="1" dirty="0"/>
          </a:p>
        </p:txBody>
      </p:sp>
      <p:sp>
        <p:nvSpPr>
          <p:cNvPr id="7" name="Bent-Up Arrow 6"/>
          <p:cNvSpPr/>
          <p:nvPr/>
        </p:nvSpPr>
        <p:spPr>
          <a:xfrm rot="5400000">
            <a:off x="3354391" y="2644239"/>
            <a:ext cx="914400" cy="2103120"/>
          </a:xfrm>
          <a:prstGeom prst="bent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2343" y="4646578"/>
            <a:ext cx="4577267" cy="1754326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Columns with values that don’t change across all rows are retained in the metadata (md/cur) file. You can see these column names for the SEQUENCE table (-T option) using the ‘</a:t>
            </a:r>
            <a:r>
              <a:rPr lang="en-US" dirty="0" err="1" smtClean="0">
                <a:solidFill>
                  <a:schemeClr val="bg1"/>
                </a:solidFill>
              </a:rPr>
              <a:t>kdbmeta</a:t>
            </a:r>
            <a:r>
              <a:rPr lang="en-US" dirty="0" smtClean="0">
                <a:solidFill>
                  <a:schemeClr val="bg1"/>
                </a:solidFill>
              </a:rPr>
              <a:t>’ command above and the values using the ‘</a:t>
            </a:r>
            <a:r>
              <a:rPr lang="en-US" dirty="0" err="1" smtClean="0">
                <a:solidFill>
                  <a:schemeClr val="bg1"/>
                </a:solidFill>
              </a:rPr>
              <a:t>vdb</a:t>
            </a:r>
            <a:r>
              <a:rPr lang="en-US" dirty="0" smtClean="0">
                <a:solidFill>
                  <a:schemeClr val="bg1"/>
                </a:solidFill>
              </a:rPr>
              <a:t>-dump’ command.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0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61833" y="72196"/>
            <a:ext cx="11068334" cy="6496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/>
              <a:t>CG Load – SEQUENCE table columns (cont.)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2772" y="738633"/>
            <a:ext cx="4590913" cy="5262979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684463" indent="-2684463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1600" b="1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vdb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-dump &lt;</a:t>
            </a:r>
            <a:r>
              <a:rPr lang="en-US" sz="1600" b="1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csra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-T 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SEQUENCE -R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ALIGNMENT_COUNT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1, 1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BASE_COUNT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276272805480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BIO_BASE_COUNT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276272805480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CMP_BASE_COUNT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107777614385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CMP_READ: 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6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COLOR_MATRIX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0, 1, 2,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…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  <a:r>
              <a:rPr lang="en-US" sz="16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CSREAD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3100000011 …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CS_KEY: TT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sz="16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CS_NATIVE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FIXED_SPOT_LEN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0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LABEL: </a:t>
            </a:r>
            <a:r>
              <a:rPr lang="en-US" sz="1600" b="1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LeftRight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LABEL_LEN: 4, 5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sz="16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LABEL_SEG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[0, 4], [4, 5]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LABEL_START: 0, 4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MAX_SPOT_ID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3946754364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MIN_SPOT_ID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600" b="1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PLATFORM: </a:t>
            </a:r>
          </a:p>
          <a:p>
            <a:pPr marL="2684463" indent="-2684463"/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PRIMARY_ALIGNMENT_ID: 1,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157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684463" indent="-2684463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9747" y="738633"/>
            <a:ext cx="6949482" cy="4031873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684463" indent="-2684463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QUALITY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16, 24, 21, 19,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684463" indent="-2684463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RD_FILTER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SRA_READ_FILTER_PASS, SRA_READ_FILTER_PASS</a:t>
            </a:r>
          </a:p>
          <a:p>
            <a:pPr marL="2684463" indent="-2684463"/>
            <a:r>
              <a:rPr lang="en-US" sz="16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READ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ACCCCCCCAC …</a:t>
            </a:r>
          </a:p>
          <a:p>
            <a:pPr marL="2684463" indent="-2684463"/>
            <a:r>
              <a:rPr lang="en-US" sz="16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READ_FILTER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SRA_READ_FILTER_PASS, SRA_READ_FILTER_PASS</a:t>
            </a:r>
          </a:p>
          <a:p>
            <a:pPr marL="2684463" indent="-2684463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READ_LEN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35, 35</a:t>
            </a:r>
          </a:p>
          <a:p>
            <a:pPr marL="2684463" indent="-2684463"/>
            <a:r>
              <a:rPr lang="en-US" sz="16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READ_SEG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[0, 35], [35, 35]</a:t>
            </a:r>
          </a:p>
          <a:p>
            <a:pPr marL="2684463" indent="-2684463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READ_START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0, 35</a:t>
            </a:r>
          </a:p>
          <a:p>
            <a:pPr marL="1597025" indent="-1597025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READ_TYPE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4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SRA_READ_TYPE_BIOLOGICAL|SRA_READ_TYPE_FORWARD, SRA_READ_TYPE_BIOLOGICAL|SRA_READ_TYPE_FORWARD</a:t>
            </a:r>
          </a:p>
          <a:p>
            <a:pPr marL="2684463" indent="-2684463"/>
            <a:r>
              <a:rPr lang="en-US" sz="16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SIGNAL_LEN</a:t>
            </a:r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0</a:t>
            </a:r>
          </a:p>
          <a:p>
            <a:pPr marL="2684463" indent="-2684463"/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SPOT_COUNT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3946754364</a:t>
            </a:r>
          </a:p>
          <a:p>
            <a:pPr marL="2684463" indent="-2684463"/>
            <a:r>
              <a:rPr lang="en-US" sz="16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SPOT_GROUP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GS45987-FS3-L04</a:t>
            </a:r>
          </a:p>
          <a:p>
            <a:pPr marL="2684463" indent="-2684463"/>
            <a:r>
              <a:rPr lang="en-US" sz="16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SPOT_ID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pPr marL="2684463" indent="-2684463"/>
            <a:r>
              <a:rPr lang="en-US" sz="16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SPOT_LEN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70</a:t>
            </a:r>
          </a:p>
          <a:p>
            <a:pPr marL="2684463" indent="-2684463"/>
            <a:r>
              <a:rPr lang="en-US" sz="16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TRIM_LEN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70</a:t>
            </a:r>
          </a:p>
          <a:p>
            <a:pPr marL="2684463" indent="-2684463"/>
            <a:r>
              <a:rPr lang="en-US" sz="1600" b="1" dirty="0" smtClean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TRIM_START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26864" y="4910543"/>
            <a:ext cx="5735248" cy="147732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Exercising the ‘</a:t>
            </a:r>
            <a:r>
              <a:rPr lang="en-US" dirty="0" err="1" smtClean="0">
                <a:solidFill>
                  <a:schemeClr val="bg1"/>
                </a:solidFill>
              </a:rPr>
              <a:t>vdb</a:t>
            </a:r>
            <a:r>
              <a:rPr lang="en-US" dirty="0" smtClean="0">
                <a:solidFill>
                  <a:schemeClr val="bg1"/>
                </a:solidFill>
              </a:rPr>
              <a:t>-dump’ command on the 1</a:t>
            </a:r>
            <a:r>
              <a:rPr lang="en-US" baseline="30000" dirty="0" smtClean="0">
                <a:solidFill>
                  <a:schemeClr val="bg1"/>
                </a:solidFill>
              </a:rPr>
              <a:t>st</a:t>
            </a:r>
            <a:r>
              <a:rPr lang="en-US" dirty="0">
                <a:solidFill>
                  <a:schemeClr val="bg1"/>
                </a:solidFill>
              </a:rPr>
              <a:t> spot </a:t>
            </a:r>
            <a:r>
              <a:rPr lang="en-US" dirty="0" smtClean="0">
                <a:solidFill>
                  <a:schemeClr val="bg1"/>
                </a:solidFill>
              </a:rPr>
              <a:t>(row 1) in </a:t>
            </a:r>
            <a:r>
              <a:rPr lang="en-US" dirty="0">
                <a:solidFill>
                  <a:schemeClr val="bg1"/>
                </a:solidFill>
              </a:rPr>
              <a:t>the SEQUENCE table </a:t>
            </a:r>
            <a:r>
              <a:rPr lang="en-US" dirty="0" smtClean="0">
                <a:solidFill>
                  <a:schemeClr val="bg1"/>
                </a:solidFill>
              </a:rPr>
              <a:t>shows that some stats from ‘md/cur’ (</a:t>
            </a:r>
            <a:r>
              <a:rPr lang="en-US" b="1" dirty="0" smtClean="0"/>
              <a:t>black</a:t>
            </a:r>
            <a:r>
              <a:rPr lang="en-US" dirty="0" smtClean="0">
                <a:solidFill>
                  <a:schemeClr val="bg1"/>
                </a:solidFill>
              </a:rPr>
              <a:t>) and some defaulted or derived columns (</a:t>
            </a:r>
            <a:r>
              <a:rPr lang="en-US" dirty="0" smtClean="0">
                <a:solidFill>
                  <a:srgbClr val="FFFF00"/>
                </a:solidFill>
              </a:rPr>
              <a:t>yellow</a:t>
            </a:r>
            <a:r>
              <a:rPr lang="en-US" dirty="0" smtClean="0">
                <a:solidFill>
                  <a:schemeClr val="bg1"/>
                </a:solidFill>
              </a:rPr>
              <a:t>) are also available. Note that the READ sequence is derived and not a specific file/column on disk.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urved Up Arrow 4"/>
          <p:cNvSpPr/>
          <p:nvPr/>
        </p:nvSpPr>
        <p:spPr>
          <a:xfrm>
            <a:off x="4279517" y="6054448"/>
            <a:ext cx="1059543" cy="725714"/>
          </a:xfrm>
          <a:prstGeom prst="curved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27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23320</TotalTime>
  <Words>2565</Words>
  <Application>Microsoft Office PowerPoint</Application>
  <PresentationFormat>Widescreen</PresentationFormat>
  <Paragraphs>579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NCBI-NLM-NIH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Sanders, Robert (NIH/NLM/NCBI) [E]</dc:creator>
  <cp:lastModifiedBy>O'Sullivan, Christopher (NIH/NLM/NCBI) [E]</cp:lastModifiedBy>
  <cp:revision>653</cp:revision>
  <cp:lastPrinted>2014-11-06T19:59:07Z</cp:lastPrinted>
  <dcterms:created xsi:type="dcterms:W3CDTF">2014-11-05T18:54:58Z</dcterms:created>
  <dcterms:modified xsi:type="dcterms:W3CDTF">2014-12-16T17:20:11Z</dcterms:modified>
</cp:coreProperties>
</file>